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jp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37"/>
  </p:notesMasterIdLst>
  <p:sldIdLst>
    <p:sldId id="272" r:id="rId2"/>
    <p:sldId id="293" r:id="rId3"/>
    <p:sldId id="273" r:id="rId4"/>
    <p:sldId id="294" r:id="rId5"/>
    <p:sldId id="296" r:id="rId6"/>
    <p:sldId id="297" r:id="rId7"/>
    <p:sldId id="298" r:id="rId8"/>
    <p:sldId id="299" r:id="rId9"/>
    <p:sldId id="291" r:id="rId10"/>
    <p:sldId id="300" r:id="rId11"/>
    <p:sldId id="301" r:id="rId12"/>
    <p:sldId id="302" r:id="rId13"/>
    <p:sldId id="303" r:id="rId14"/>
    <p:sldId id="256" r:id="rId15"/>
    <p:sldId id="305" r:id="rId16"/>
    <p:sldId id="304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282" r:id="rId28"/>
    <p:sldId id="283" r:id="rId29"/>
    <p:sldId id="284" r:id="rId30"/>
    <p:sldId id="285" r:id="rId31"/>
    <p:sldId id="286" r:id="rId32"/>
    <p:sldId id="287" r:id="rId33"/>
    <p:sldId id="316" r:id="rId34"/>
    <p:sldId id="317" r:id="rId35"/>
    <p:sldId id="271" r:id="rId3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0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B3F38C-EE9B-4EB4-AF57-F857708C4828}" v="5040" dt="2025-10-24T16:05:04.06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636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174708-B5B6-4F42-B5AD-76F4398DF357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644A266-EAA4-40AC-A56F-F23452E883F7}">
      <dgm:prSet/>
      <dgm:spPr/>
      <dgm:t>
        <a:bodyPr/>
        <a:lstStyle/>
        <a:p>
          <a:pPr rtl="1"/>
          <a:r>
            <a:rPr lang="en-US" b="0" i="0" baseline="0" dirty="0"/>
            <a:t>Pastel Scarves</a:t>
          </a:r>
          <a:r>
            <a:rPr lang="ar-EG" b="0" i="0" baseline="0" dirty="0"/>
            <a:t> </a:t>
          </a:r>
          <a:r>
            <a:rPr lang="en-US" b="0" i="0" baseline="0" dirty="0"/>
            <a:t> </a:t>
          </a:r>
          <a:r>
            <a:rPr lang="ar-SA" b="0" i="0" baseline="0" dirty="0"/>
            <a:t>يتمتع بمستوى</a:t>
          </a:r>
          <a:r>
            <a:rPr lang="en-US" b="0" i="0" baseline="0" dirty="0"/>
            <a:t> </a:t>
          </a:r>
          <a:r>
            <a:rPr lang="ar-SA" b="0" i="0" baseline="0" dirty="0"/>
            <a:t>احترافية وتسويق رقمي قوي</a:t>
          </a:r>
          <a:r>
            <a:rPr lang="en-US" b="0" i="0" baseline="0" dirty="0"/>
            <a:t> </a:t>
          </a:r>
          <a:r>
            <a:rPr lang="ar-SA" b="0" i="0" baseline="0" dirty="0"/>
            <a:t>بفضل جودة التصوير وتنوّع الخامات والعروض المستمرة، لكنه يعاني من</a:t>
          </a:r>
          <a:r>
            <a:rPr lang="en-US" b="0" i="0" baseline="0" dirty="0"/>
            <a:t> </a:t>
          </a:r>
          <a:r>
            <a:rPr lang="ar-SA" b="0" i="0" baseline="0" dirty="0"/>
            <a:t>قلة التفاعل</a:t>
          </a:r>
          <a:r>
            <a:rPr lang="en-US" b="0" i="0" baseline="0" dirty="0"/>
            <a:t> </a:t>
          </a:r>
          <a:r>
            <a:rPr lang="ar-SA" b="0" i="0" baseline="0" dirty="0"/>
            <a:t>مقارنة بعدد المتابعين</a:t>
          </a:r>
          <a:r>
            <a:rPr lang="en-US" b="0" i="0" baseline="0" dirty="0"/>
            <a:t>.</a:t>
          </a:r>
          <a:endParaRPr lang="en-US" b="0" dirty="0"/>
        </a:p>
      </dgm:t>
    </dgm:pt>
    <dgm:pt modelId="{FE9B038F-455F-4579-BBD6-9249986781A9}" type="parTrans" cxnId="{45771FF7-9365-4A09-A78F-F8A40B8C1EA4}">
      <dgm:prSet/>
      <dgm:spPr/>
      <dgm:t>
        <a:bodyPr/>
        <a:lstStyle/>
        <a:p>
          <a:endParaRPr lang="en-US"/>
        </a:p>
      </dgm:t>
    </dgm:pt>
    <dgm:pt modelId="{7B393C69-953A-4B06-816A-8E57A4C851D8}" type="sibTrans" cxnId="{45771FF7-9365-4A09-A78F-F8A40B8C1EA4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30B2EBA9-A273-4281-B53E-95A34A12B056}">
      <dgm:prSet/>
      <dgm:spPr/>
      <dgm:t>
        <a:bodyPr/>
        <a:lstStyle/>
        <a:p>
          <a:pPr rtl="1"/>
          <a:r>
            <a:rPr lang="en-US" b="0" i="0" baseline="0" dirty="0"/>
            <a:t>Ash Scarf</a:t>
          </a:r>
          <a:r>
            <a:rPr lang="ar-EG" b="0" i="0" baseline="0" dirty="0"/>
            <a:t> </a:t>
          </a:r>
          <a:r>
            <a:rPr lang="en-US" b="0" i="0" baseline="0" dirty="0"/>
            <a:t> </a:t>
          </a:r>
          <a:r>
            <a:rPr lang="ar-SA" b="0" i="0" baseline="0" dirty="0"/>
            <a:t>يقدّم</a:t>
          </a:r>
          <a:r>
            <a:rPr lang="en-US" b="0" i="0" baseline="0" dirty="0"/>
            <a:t> </a:t>
          </a:r>
          <a:r>
            <a:rPr lang="ar-SA" b="0" i="0" baseline="0" dirty="0"/>
            <a:t>خامات عالية الجودة</a:t>
          </a:r>
          <a:r>
            <a:rPr lang="en-US" b="0" i="0" baseline="0" dirty="0"/>
            <a:t> </a:t>
          </a:r>
          <a:r>
            <a:rPr lang="ar-SA" b="0" i="0" baseline="0" dirty="0"/>
            <a:t>ويُظهر المنتج بطريقة واقعية قريبة من العميل، لكنه يحتاج إلى</a:t>
          </a:r>
          <a:r>
            <a:rPr lang="en-US" b="0" i="0" baseline="0" dirty="0"/>
            <a:t> </a:t>
          </a:r>
          <a:r>
            <a:rPr lang="ar-SA" b="0" i="0" baseline="0" dirty="0"/>
            <a:t>تحسين الانتشار الإعلاني وتنظيم النشر</a:t>
          </a:r>
          <a:r>
            <a:rPr lang="en-US" b="0" i="0" baseline="0" dirty="0"/>
            <a:t>.</a:t>
          </a:r>
          <a:endParaRPr lang="en-US" b="0" dirty="0"/>
        </a:p>
      </dgm:t>
    </dgm:pt>
    <dgm:pt modelId="{4C8BC48D-55F2-406C-BC9B-C880E10E4913}" type="parTrans" cxnId="{3981D62A-6C0B-41B3-8F3E-259635E308BC}">
      <dgm:prSet/>
      <dgm:spPr/>
      <dgm:t>
        <a:bodyPr/>
        <a:lstStyle/>
        <a:p>
          <a:endParaRPr lang="en-US"/>
        </a:p>
      </dgm:t>
    </dgm:pt>
    <dgm:pt modelId="{0F6EA561-F177-42B0-AB3D-EB64CB13C9D2}" type="sibTrans" cxnId="{3981D62A-6C0B-41B3-8F3E-259635E308B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C88404B1-5463-4D26-B120-6FD56CFEF570}">
      <dgm:prSet/>
      <dgm:spPr/>
      <dgm:t>
        <a:bodyPr/>
        <a:lstStyle/>
        <a:p>
          <a:pPr rtl="1"/>
          <a:r>
            <a:rPr lang="ar-SA" b="0" i="0" baseline="0" dirty="0"/>
            <a:t>كلا البراندين يخدمان شريحة</a:t>
          </a:r>
          <a:r>
            <a:rPr lang="en-US" b="0" i="0" baseline="0" dirty="0"/>
            <a:t> </a:t>
          </a:r>
          <a:r>
            <a:rPr lang="ar-SA" b="0" i="0" baseline="0" dirty="0"/>
            <a:t>المحجبات الشابات</a:t>
          </a:r>
          <a:r>
            <a:rPr lang="en-US" b="0" i="0" baseline="0" dirty="0"/>
            <a:t> </a:t>
          </a:r>
          <a:r>
            <a:rPr lang="ar-SA" b="0" i="0" baseline="0" dirty="0"/>
            <a:t>المهتمات بالأناقة اليومية بأسعار معقولة</a:t>
          </a:r>
          <a:r>
            <a:rPr lang="en-US" b="0" i="0" baseline="0" dirty="0"/>
            <a:t>.</a:t>
          </a:r>
          <a:endParaRPr lang="en-US" b="0" dirty="0"/>
        </a:p>
      </dgm:t>
    </dgm:pt>
    <dgm:pt modelId="{DABAF1EF-8AE8-4465-9D79-643643D6ECBE}" type="parTrans" cxnId="{9DC08C55-5693-4BDB-93EC-3E835576A315}">
      <dgm:prSet/>
      <dgm:spPr/>
      <dgm:t>
        <a:bodyPr/>
        <a:lstStyle/>
        <a:p>
          <a:endParaRPr lang="en-US"/>
        </a:p>
      </dgm:t>
    </dgm:pt>
    <dgm:pt modelId="{1976277F-9F87-4773-8AE9-24B5F1059DEB}" type="sibTrans" cxnId="{9DC08C55-5693-4BDB-93EC-3E835576A315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3B3D4F78-83F0-4105-AC54-37A80E5030C3}">
      <dgm:prSet/>
      <dgm:spPr/>
      <dgm:t>
        <a:bodyPr/>
        <a:lstStyle/>
        <a:p>
          <a:pPr rtl="1"/>
          <a:r>
            <a:rPr lang="ar-SA" b="0" i="0" baseline="0" dirty="0"/>
            <a:t>يمكن لبراندك أن يتميّز عبر</a:t>
          </a:r>
          <a:r>
            <a:rPr lang="en-US" b="0" i="0" baseline="0" dirty="0"/>
            <a:t> </a:t>
          </a:r>
          <a:r>
            <a:rPr lang="ar-SA" b="0" i="0" baseline="0" dirty="0"/>
            <a:t>هوية بصرية أقوى</a:t>
          </a:r>
          <a:r>
            <a:rPr lang="en-US" b="0" i="0" baseline="0" dirty="0"/>
            <a:t>، </a:t>
          </a:r>
          <a:r>
            <a:rPr lang="ar-SA" b="0" i="0" baseline="0" dirty="0"/>
            <a:t>ومحتوى أكثر</a:t>
          </a:r>
          <a:r>
            <a:rPr lang="en-US" b="0" i="0" baseline="0" dirty="0"/>
            <a:t> </a:t>
          </a:r>
          <a:r>
            <a:rPr lang="ar-SA" b="0" i="0" baseline="0" dirty="0"/>
            <a:t>تفاعلًا وإنسانية</a:t>
          </a:r>
          <a:r>
            <a:rPr lang="en-US" b="0" i="0" baseline="0" dirty="0"/>
            <a:t> </a:t>
          </a:r>
          <a:r>
            <a:rPr lang="ar-SA" b="0" i="0" baseline="0" dirty="0"/>
            <a:t>يعبّر عن قيم الحجاب كأناقة وثقة وليس مجرد موضة</a:t>
          </a:r>
          <a:r>
            <a:rPr lang="en-US" b="0" i="0" baseline="0" dirty="0"/>
            <a:t>.</a:t>
          </a:r>
          <a:endParaRPr lang="en-US" b="0" dirty="0"/>
        </a:p>
      </dgm:t>
    </dgm:pt>
    <dgm:pt modelId="{DA0A3A9C-1201-4DA5-B802-1E60AFBD7BB5}" type="parTrans" cxnId="{B15B5532-FC19-418E-8CA5-0277BB0ABF21}">
      <dgm:prSet/>
      <dgm:spPr/>
      <dgm:t>
        <a:bodyPr/>
        <a:lstStyle/>
        <a:p>
          <a:endParaRPr lang="en-US"/>
        </a:p>
      </dgm:t>
    </dgm:pt>
    <dgm:pt modelId="{50C94EB0-60C2-4E25-8368-AA74A1186C6B}" type="sibTrans" cxnId="{B15B5532-FC19-418E-8CA5-0277BB0ABF21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CD71FEDB-B880-409C-B802-616B51B3BC44}" type="pres">
      <dgm:prSet presAssocID="{5B174708-B5B6-4F42-B5AD-76F4398DF357}" presName="Name0" presStyleCnt="0">
        <dgm:presLayoutVars>
          <dgm:animLvl val="lvl"/>
          <dgm:resizeHandles val="exact"/>
        </dgm:presLayoutVars>
      </dgm:prSet>
      <dgm:spPr/>
    </dgm:pt>
    <dgm:pt modelId="{B95FFC41-17BE-41FD-8C79-12B628226FD9}" type="pres">
      <dgm:prSet presAssocID="{8644A266-EAA4-40AC-A56F-F23452E883F7}" presName="compositeNode" presStyleCnt="0">
        <dgm:presLayoutVars>
          <dgm:bulletEnabled val="1"/>
        </dgm:presLayoutVars>
      </dgm:prSet>
      <dgm:spPr/>
    </dgm:pt>
    <dgm:pt modelId="{90DF4933-9F9B-426A-BDC6-B9E59A383A16}" type="pres">
      <dgm:prSet presAssocID="{8644A266-EAA4-40AC-A56F-F23452E883F7}" presName="bgRect" presStyleLbl="alignNode1" presStyleIdx="0" presStyleCnt="4"/>
      <dgm:spPr/>
    </dgm:pt>
    <dgm:pt modelId="{78A2D095-5E41-4396-BE18-BA4515613FA2}" type="pres">
      <dgm:prSet presAssocID="{7B393C69-953A-4B06-816A-8E57A4C851D8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8DC4E7BD-323E-469F-8DBE-5A2BEB45D07B}" type="pres">
      <dgm:prSet presAssocID="{8644A266-EAA4-40AC-A56F-F23452E883F7}" presName="nodeRect" presStyleLbl="alignNode1" presStyleIdx="0" presStyleCnt="4">
        <dgm:presLayoutVars>
          <dgm:bulletEnabled val="1"/>
        </dgm:presLayoutVars>
      </dgm:prSet>
      <dgm:spPr/>
    </dgm:pt>
    <dgm:pt modelId="{91EA31A3-9A22-4EB7-9040-4D785E025FF8}" type="pres">
      <dgm:prSet presAssocID="{7B393C69-953A-4B06-816A-8E57A4C851D8}" presName="sibTrans" presStyleCnt="0"/>
      <dgm:spPr/>
    </dgm:pt>
    <dgm:pt modelId="{939014E6-3F67-43C8-A81E-49A8AAC24FA7}" type="pres">
      <dgm:prSet presAssocID="{30B2EBA9-A273-4281-B53E-95A34A12B056}" presName="compositeNode" presStyleCnt="0">
        <dgm:presLayoutVars>
          <dgm:bulletEnabled val="1"/>
        </dgm:presLayoutVars>
      </dgm:prSet>
      <dgm:spPr/>
    </dgm:pt>
    <dgm:pt modelId="{B6D6C887-211D-4B7D-B6F0-DF7C87350AA0}" type="pres">
      <dgm:prSet presAssocID="{30B2EBA9-A273-4281-B53E-95A34A12B056}" presName="bgRect" presStyleLbl="alignNode1" presStyleIdx="1" presStyleCnt="4"/>
      <dgm:spPr/>
    </dgm:pt>
    <dgm:pt modelId="{46E9929F-D7ED-4B2E-841D-B88F76FF7CE5}" type="pres">
      <dgm:prSet presAssocID="{0F6EA561-F177-42B0-AB3D-EB64CB13C9D2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6D847150-A4D8-41DF-B677-9AF61721BA7D}" type="pres">
      <dgm:prSet presAssocID="{30B2EBA9-A273-4281-B53E-95A34A12B056}" presName="nodeRect" presStyleLbl="alignNode1" presStyleIdx="1" presStyleCnt="4">
        <dgm:presLayoutVars>
          <dgm:bulletEnabled val="1"/>
        </dgm:presLayoutVars>
      </dgm:prSet>
      <dgm:spPr/>
    </dgm:pt>
    <dgm:pt modelId="{072E88CE-732F-4065-A505-3E82ECD02F47}" type="pres">
      <dgm:prSet presAssocID="{0F6EA561-F177-42B0-AB3D-EB64CB13C9D2}" presName="sibTrans" presStyleCnt="0"/>
      <dgm:spPr/>
    </dgm:pt>
    <dgm:pt modelId="{104F2D47-86C1-4899-AE89-826DFD2ED07F}" type="pres">
      <dgm:prSet presAssocID="{C88404B1-5463-4D26-B120-6FD56CFEF570}" presName="compositeNode" presStyleCnt="0">
        <dgm:presLayoutVars>
          <dgm:bulletEnabled val="1"/>
        </dgm:presLayoutVars>
      </dgm:prSet>
      <dgm:spPr/>
    </dgm:pt>
    <dgm:pt modelId="{EF590F1E-83A6-4C0B-B093-B917D2082A45}" type="pres">
      <dgm:prSet presAssocID="{C88404B1-5463-4D26-B120-6FD56CFEF570}" presName="bgRect" presStyleLbl="alignNode1" presStyleIdx="2" presStyleCnt="4"/>
      <dgm:spPr/>
    </dgm:pt>
    <dgm:pt modelId="{4E91A1C6-4C59-4687-8312-644632553221}" type="pres">
      <dgm:prSet presAssocID="{1976277F-9F87-4773-8AE9-24B5F1059DEB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67C7FD3A-E46D-41F6-889F-4889D51FF2E0}" type="pres">
      <dgm:prSet presAssocID="{C88404B1-5463-4D26-B120-6FD56CFEF570}" presName="nodeRect" presStyleLbl="alignNode1" presStyleIdx="2" presStyleCnt="4">
        <dgm:presLayoutVars>
          <dgm:bulletEnabled val="1"/>
        </dgm:presLayoutVars>
      </dgm:prSet>
      <dgm:spPr/>
    </dgm:pt>
    <dgm:pt modelId="{62864EE9-362D-4997-9EED-4DDECB5191F5}" type="pres">
      <dgm:prSet presAssocID="{1976277F-9F87-4773-8AE9-24B5F1059DEB}" presName="sibTrans" presStyleCnt="0"/>
      <dgm:spPr/>
    </dgm:pt>
    <dgm:pt modelId="{4BF5CD33-069A-4F54-95AE-BF8988EB2390}" type="pres">
      <dgm:prSet presAssocID="{3B3D4F78-83F0-4105-AC54-37A80E5030C3}" presName="compositeNode" presStyleCnt="0">
        <dgm:presLayoutVars>
          <dgm:bulletEnabled val="1"/>
        </dgm:presLayoutVars>
      </dgm:prSet>
      <dgm:spPr/>
    </dgm:pt>
    <dgm:pt modelId="{6156481C-DB1D-4A88-9D1C-743F1AA7885C}" type="pres">
      <dgm:prSet presAssocID="{3B3D4F78-83F0-4105-AC54-37A80E5030C3}" presName="bgRect" presStyleLbl="alignNode1" presStyleIdx="3" presStyleCnt="4"/>
      <dgm:spPr/>
    </dgm:pt>
    <dgm:pt modelId="{1B738954-EA0C-43AE-BB11-8A673996A08E}" type="pres">
      <dgm:prSet presAssocID="{50C94EB0-60C2-4E25-8368-AA74A1186C6B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F82AE2A3-306B-4355-8891-A9C5F8BC0740}" type="pres">
      <dgm:prSet presAssocID="{3B3D4F78-83F0-4105-AC54-37A80E5030C3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51BC3C03-04BB-4043-A044-B90D1A1F3D7C}" type="presOf" srcId="{5B174708-B5B6-4F42-B5AD-76F4398DF357}" destId="{CD71FEDB-B880-409C-B802-616B51B3BC44}" srcOrd="0" destOrd="0" presId="urn:microsoft.com/office/officeart/2016/7/layout/LinearBlockProcessNumbered"/>
    <dgm:cxn modelId="{356CBB03-399E-45C8-9C15-A5B4E8028A4D}" type="presOf" srcId="{7B393C69-953A-4B06-816A-8E57A4C851D8}" destId="{78A2D095-5E41-4396-BE18-BA4515613FA2}" srcOrd="0" destOrd="0" presId="urn:microsoft.com/office/officeart/2016/7/layout/LinearBlockProcessNumbered"/>
    <dgm:cxn modelId="{62464018-1CF2-424D-9DC1-7B0F84EB9217}" type="presOf" srcId="{1976277F-9F87-4773-8AE9-24B5F1059DEB}" destId="{4E91A1C6-4C59-4687-8312-644632553221}" srcOrd="0" destOrd="0" presId="urn:microsoft.com/office/officeart/2016/7/layout/LinearBlockProcessNumbered"/>
    <dgm:cxn modelId="{3981D62A-6C0B-41B3-8F3E-259635E308BC}" srcId="{5B174708-B5B6-4F42-B5AD-76F4398DF357}" destId="{30B2EBA9-A273-4281-B53E-95A34A12B056}" srcOrd="1" destOrd="0" parTransId="{4C8BC48D-55F2-406C-BC9B-C880E10E4913}" sibTransId="{0F6EA561-F177-42B0-AB3D-EB64CB13C9D2}"/>
    <dgm:cxn modelId="{B15B5532-FC19-418E-8CA5-0277BB0ABF21}" srcId="{5B174708-B5B6-4F42-B5AD-76F4398DF357}" destId="{3B3D4F78-83F0-4105-AC54-37A80E5030C3}" srcOrd="3" destOrd="0" parTransId="{DA0A3A9C-1201-4DA5-B802-1E60AFBD7BB5}" sibTransId="{50C94EB0-60C2-4E25-8368-AA74A1186C6B}"/>
    <dgm:cxn modelId="{FBA70436-1ACA-43E0-B389-8976B01C0B45}" type="presOf" srcId="{C88404B1-5463-4D26-B120-6FD56CFEF570}" destId="{EF590F1E-83A6-4C0B-B093-B917D2082A45}" srcOrd="0" destOrd="0" presId="urn:microsoft.com/office/officeart/2016/7/layout/LinearBlockProcessNumbered"/>
    <dgm:cxn modelId="{7854DE38-D486-4D66-8080-FA9CF514BAA1}" type="presOf" srcId="{8644A266-EAA4-40AC-A56F-F23452E883F7}" destId="{8DC4E7BD-323E-469F-8DBE-5A2BEB45D07B}" srcOrd="1" destOrd="0" presId="urn:microsoft.com/office/officeart/2016/7/layout/LinearBlockProcessNumbered"/>
    <dgm:cxn modelId="{A75BB66C-1A76-4FE7-BF08-F0FB9A9D0148}" type="presOf" srcId="{50C94EB0-60C2-4E25-8368-AA74A1186C6B}" destId="{1B738954-EA0C-43AE-BB11-8A673996A08E}" srcOrd="0" destOrd="0" presId="urn:microsoft.com/office/officeart/2016/7/layout/LinearBlockProcessNumbered"/>
    <dgm:cxn modelId="{ED5EBB72-A1EF-4F87-85DA-3AF42050FC82}" type="presOf" srcId="{C88404B1-5463-4D26-B120-6FD56CFEF570}" destId="{67C7FD3A-E46D-41F6-889F-4889D51FF2E0}" srcOrd="1" destOrd="0" presId="urn:microsoft.com/office/officeart/2016/7/layout/LinearBlockProcessNumbered"/>
    <dgm:cxn modelId="{C8776F54-13E4-4536-BC70-D36A3FAD3039}" type="presOf" srcId="{30B2EBA9-A273-4281-B53E-95A34A12B056}" destId="{B6D6C887-211D-4B7D-B6F0-DF7C87350AA0}" srcOrd="0" destOrd="0" presId="urn:microsoft.com/office/officeart/2016/7/layout/LinearBlockProcessNumbered"/>
    <dgm:cxn modelId="{9DC08C55-5693-4BDB-93EC-3E835576A315}" srcId="{5B174708-B5B6-4F42-B5AD-76F4398DF357}" destId="{C88404B1-5463-4D26-B120-6FD56CFEF570}" srcOrd="2" destOrd="0" parTransId="{DABAF1EF-8AE8-4465-9D79-643643D6ECBE}" sibTransId="{1976277F-9F87-4773-8AE9-24B5F1059DEB}"/>
    <dgm:cxn modelId="{C7D3847D-6869-4F26-901B-8B91A93B6483}" type="presOf" srcId="{30B2EBA9-A273-4281-B53E-95A34A12B056}" destId="{6D847150-A4D8-41DF-B677-9AF61721BA7D}" srcOrd="1" destOrd="0" presId="urn:microsoft.com/office/officeart/2016/7/layout/LinearBlockProcessNumbered"/>
    <dgm:cxn modelId="{F4A8D99E-634F-48B3-ADD2-C5CB559305D4}" type="presOf" srcId="{3B3D4F78-83F0-4105-AC54-37A80E5030C3}" destId="{F82AE2A3-306B-4355-8891-A9C5F8BC0740}" srcOrd="1" destOrd="0" presId="urn:microsoft.com/office/officeart/2016/7/layout/LinearBlockProcessNumbered"/>
    <dgm:cxn modelId="{3B8FC1A2-10D9-44F3-A62A-957F9A7D6979}" type="presOf" srcId="{0F6EA561-F177-42B0-AB3D-EB64CB13C9D2}" destId="{46E9929F-D7ED-4B2E-841D-B88F76FF7CE5}" srcOrd="0" destOrd="0" presId="urn:microsoft.com/office/officeart/2016/7/layout/LinearBlockProcessNumbered"/>
    <dgm:cxn modelId="{8844FDED-B9C9-47B8-AC23-5981B0D06712}" type="presOf" srcId="{8644A266-EAA4-40AC-A56F-F23452E883F7}" destId="{90DF4933-9F9B-426A-BDC6-B9E59A383A16}" srcOrd="0" destOrd="0" presId="urn:microsoft.com/office/officeart/2016/7/layout/LinearBlockProcessNumbered"/>
    <dgm:cxn modelId="{A55104F2-51DF-41C1-9F2D-6E5D610E8022}" type="presOf" srcId="{3B3D4F78-83F0-4105-AC54-37A80E5030C3}" destId="{6156481C-DB1D-4A88-9D1C-743F1AA7885C}" srcOrd="0" destOrd="0" presId="urn:microsoft.com/office/officeart/2016/7/layout/LinearBlockProcessNumbered"/>
    <dgm:cxn modelId="{45771FF7-9365-4A09-A78F-F8A40B8C1EA4}" srcId="{5B174708-B5B6-4F42-B5AD-76F4398DF357}" destId="{8644A266-EAA4-40AC-A56F-F23452E883F7}" srcOrd="0" destOrd="0" parTransId="{FE9B038F-455F-4579-BBD6-9249986781A9}" sibTransId="{7B393C69-953A-4B06-816A-8E57A4C851D8}"/>
    <dgm:cxn modelId="{AEBD9BA4-62D2-4BF6-99BD-C6C4189D3CBA}" type="presParOf" srcId="{CD71FEDB-B880-409C-B802-616B51B3BC44}" destId="{B95FFC41-17BE-41FD-8C79-12B628226FD9}" srcOrd="0" destOrd="0" presId="urn:microsoft.com/office/officeart/2016/7/layout/LinearBlockProcessNumbered"/>
    <dgm:cxn modelId="{0AC109BE-43C9-4932-B089-1E19D5298E29}" type="presParOf" srcId="{B95FFC41-17BE-41FD-8C79-12B628226FD9}" destId="{90DF4933-9F9B-426A-BDC6-B9E59A383A16}" srcOrd="0" destOrd="0" presId="urn:microsoft.com/office/officeart/2016/7/layout/LinearBlockProcessNumbered"/>
    <dgm:cxn modelId="{9CE6BB26-DC36-4228-B9EC-D5448F858BF3}" type="presParOf" srcId="{B95FFC41-17BE-41FD-8C79-12B628226FD9}" destId="{78A2D095-5E41-4396-BE18-BA4515613FA2}" srcOrd="1" destOrd="0" presId="urn:microsoft.com/office/officeart/2016/7/layout/LinearBlockProcessNumbered"/>
    <dgm:cxn modelId="{762ED385-C550-4D1F-94D0-7D9B452D6D57}" type="presParOf" srcId="{B95FFC41-17BE-41FD-8C79-12B628226FD9}" destId="{8DC4E7BD-323E-469F-8DBE-5A2BEB45D07B}" srcOrd="2" destOrd="0" presId="urn:microsoft.com/office/officeart/2016/7/layout/LinearBlockProcessNumbered"/>
    <dgm:cxn modelId="{5804F451-F73A-4E4A-9C1F-29AC599C56C1}" type="presParOf" srcId="{CD71FEDB-B880-409C-B802-616B51B3BC44}" destId="{91EA31A3-9A22-4EB7-9040-4D785E025FF8}" srcOrd="1" destOrd="0" presId="urn:microsoft.com/office/officeart/2016/7/layout/LinearBlockProcessNumbered"/>
    <dgm:cxn modelId="{37DE4942-3C72-404A-A923-2A3D05F6B888}" type="presParOf" srcId="{CD71FEDB-B880-409C-B802-616B51B3BC44}" destId="{939014E6-3F67-43C8-A81E-49A8AAC24FA7}" srcOrd="2" destOrd="0" presId="urn:microsoft.com/office/officeart/2016/7/layout/LinearBlockProcessNumbered"/>
    <dgm:cxn modelId="{2E3F6C8D-ACB2-4A85-8B9C-0034AF3FD82E}" type="presParOf" srcId="{939014E6-3F67-43C8-A81E-49A8AAC24FA7}" destId="{B6D6C887-211D-4B7D-B6F0-DF7C87350AA0}" srcOrd="0" destOrd="0" presId="urn:microsoft.com/office/officeart/2016/7/layout/LinearBlockProcessNumbered"/>
    <dgm:cxn modelId="{F63A60E3-189D-4101-BBE9-9C1BF2B62B60}" type="presParOf" srcId="{939014E6-3F67-43C8-A81E-49A8AAC24FA7}" destId="{46E9929F-D7ED-4B2E-841D-B88F76FF7CE5}" srcOrd="1" destOrd="0" presId="urn:microsoft.com/office/officeart/2016/7/layout/LinearBlockProcessNumbered"/>
    <dgm:cxn modelId="{45343683-C60E-4548-83B6-EE473FD18E63}" type="presParOf" srcId="{939014E6-3F67-43C8-A81E-49A8AAC24FA7}" destId="{6D847150-A4D8-41DF-B677-9AF61721BA7D}" srcOrd="2" destOrd="0" presId="urn:microsoft.com/office/officeart/2016/7/layout/LinearBlockProcessNumbered"/>
    <dgm:cxn modelId="{7C7902FB-1D92-4557-BA3A-057C3E044F70}" type="presParOf" srcId="{CD71FEDB-B880-409C-B802-616B51B3BC44}" destId="{072E88CE-732F-4065-A505-3E82ECD02F47}" srcOrd="3" destOrd="0" presId="urn:microsoft.com/office/officeart/2016/7/layout/LinearBlockProcessNumbered"/>
    <dgm:cxn modelId="{25E7042E-1C71-45C6-8C46-21CE236E3191}" type="presParOf" srcId="{CD71FEDB-B880-409C-B802-616B51B3BC44}" destId="{104F2D47-86C1-4899-AE89-826DFD2ED07F}" srcOrd="4" destOrd="0" presId="urn:microsoft.com/office/officeart/2016/7/layout/LinearBlockProcessNumbered"/>
    <dgm:cxn modelId="{9F507E32-0A45-41BB-A4F0-494ABE062173}" type="presParOf" srcId="{104F2D47-86C1-4899-AE89-826DFD2ED07F}" destId="{EF590F1E-83A6-4C0B-B093-B917D2082A45}" srcOrd="0" destOrd="0" presId="urn:microsoft.com/office/officeart/2016/7/layout/LinearBlockProcessNumbered"/>
    <dgm:cxn modelId="{232B52B6-8563-47DB-8664-748C22FBED8C}" type="presParOf" srcId="{104F2D47-86C1-4899-AE89-826DFD2ED07F}" destId="{4E91A1C6-4C59-4687-8312-644632553221}" srcOrd="1" destOrd="0" presId="urn:microsoft.com/office/officeart/2016/7/layout/LinearBlockProcessNumbered"/>
    <dgm:cxn modelId="{141C7B46-7674-4D0B-8C44-38A84759E6A0}" type="presParOf" srcId="{104F2D47-86C1-4899-AE89-826DFD2ED07F}" destId="{67C7FD3A-E46D-41F6-889F-4889D51FF2E0}" srcOrd="2" destOrd="0" presId="urn:microsoft.com/office/officeart/2016/7/layout/LinearBlockProcessNumbered"/>
    <dgm:cxn modelId="{D3B73434-871D-4388-AC3C-951BB880C3BB}" type="presParOf" srcId="{CD71FEDB-B880-409C-B802-616B51B3BC44}" destId="{62864EE9-362D-4997-9EED-4DDECB5191F5}" srcOrd="5" destOrd="0" presId="urn:microsoft.com/office/officeart/2016/7/layout/LinearBlockProcessNumbered"/>
    <dgm:cxn modelId="{474008EB-0EA1-498A-B9EC-8B07381E4904}" type="presParOf" srcId="{CD71FEDB-B880-409C-B802-616B51B3BC44}" destId="{4BF5CD33-069A-4F54-95AE-BF8988EB2390}" srcOrd="6" destOrd="0" presId="urn:microsoft.com/office/officeart/2016/7/layout/LinearBlockProcessNumbered"/>
    <dgm:cxn modelId="{E29EE191-2A17-4B72-B85E-A77CE74B6764}" type="presParOf" srcId="{4BF5CD33-069A-4F54-95AE-BF8988EB2390}" destId="{6156481C-DB1D-4A88-9D1C-743F1AA7885C}" srcOrd="0" destOrd="0" presId="urn:microsoft.com/office/officeart/2016/7/layout/LinearBlockProcessNumbered"/>
    <dgm:cxn modelId="{DFAAA8CD-460F-4B39-A7C4-82A0A1F142B9}" type="presParOf" srcId="{4BF5CD33-069A-4F54-95AE-BF8988EB2390}" destId="{1B738954-EA0C-43AE-BB11-8A673996A08E}" srcOrd="1" destOrd="0" presId="urn:microsoft.com/office/officeart/2016/7/layout/LinearBlockProcessNumbered"/>
    <dgm:cxn modelId="{4F93FE72-32D7-4DD8-9906-21B0557B15A8}" type="presParOf" srcId="{4BF5CD33-069A-4F54-95AE-BF8988EB2390}" destId="{F82AE2A3-306B-4355-8891-A9C5F8BC074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289E61-A017-4856-8374-8312A45E90EF}" type="doc">
      <dgm:prSet loTypeId="urn:microsoft.com/office/officeart/2005/8/layout/cycle3" loCatId="cycle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53CE894-7CC7-4F38-866A-177A0D61CB01}">
      <dgm:prSet/>
      <dgm:spPr/>
      <dgm:t>
        <a:bodyPr/>
        <a:lstStyle/>
        <a:p>
          <a:r>
            <a:rPr lang="ar-EG" b="1" dirty="0"/>
            <a:t>المنصات الأساسية:</a:t>
          </a:r>
          <a:br>
            <a:rPr lang="ar-EG" dirty="0"/>
          </a:br>
          <a:r>
            <a:rPr lang="ar-EG" dirty="0"/>
            <a:t>فيسبوك – إنستجرام</a:t>
          </a:r>
          <a:endParaRPr lang="en-US" dirty="0"/>
        </a:p>
      </dgm:t>
    </dgm:pt>
    <dgm:pt modelId="{E4C1811C-2FAE-46E9-8AC1-31E7429E6870}" type="parTrans" cxnId="{6B9B1C2A-9578-4671-AC2B-2AE181274912}">
      <dgm:prSet/>
      <dgm:spPr/>
      <dgm:t>
        <a:bodyPr/>
        <a:lstStyle/>
        <a:p>
          <a:endParaRPr lang="en-US"/>
        </a:p>
      </dgm:t>
    </dgm:pt>
    <dgm:pt modelId="{8934A906-55D2-4E6D-B50C-D8240FA855D5}" type="sibTrans" cxnId="{6B9B1C2A-9578-4671-AC2B-2AE181274912}">
      <dgm:prSet/>
      <dgm:spPr/>
      <dgm:t>
        <a:bodyPr/>
        <a:lstStyle/>
        <a:p>
          <a:endParaRPr lang="en-US"/>
        </a:p>
      </dgm:t>
    </dgm:pt>
    <dgm:pt modelId="{EA0AF871-5AEC-48E0-B1CB-06DA3DB4294C}">
      <dgm:prSet/>
      <dgm:spPr/>
      <dgm:t>
        <a:bodyPr/>
        <a:lstStyle/>
        <a:p>
          <a:r>
            <a:rPr lang="ar-EG" b="1" dirty="0"/>
            <a:t>نوع المحتوى:</a:t>
          </a:r>
          <a:br>
            <a:rPr lang="ar-EG" dirty="0"/>
          </a:br>
          <a:r>
            <a:rPr lang="ar-EG" dirty="0"/>
            <a:t>ريلز قصيرة – فوتوشوتات احترافية تُبرز جودة الخامات وأناقة التصميمات</a:t>
          </a:r>
          <a:endParaRPr lang="en-US" dirty="0"/>
        </a:p>
      </dgm:t>
    </dgm:pt>
    <dgm:pt modelId="{47647582-4872-4464-BA88-6F619BBEA3AD}" type="parTrans" cxnId="{FEF3AC93-8CC2-4CD2-9F08-F666B1C1B1F7}">
      <dgm:prSet/>
      <dgm:spPr/>
      <dgm:t>
        <a:bodyPr/>
        <a:lstStyle/>
        <a:p>
          <a:endParaRPr lang="en-US"/>
        </a:p>
      </dgm:t>
    </dgm:pt>
    <dgm:pt modelId="{BCF4BE92-D207-47D0-BB27-2B3D5F697236}" type="sibTrans" cxnId="{FEF3AC93-8CC2-4CD2-9F08-F666B1C1B1F7}">
      <dgm:prSet/>
      <dgm:spPr/>
      <dgm:t>
        <a:bodyPr/>
        <a:lstStyle/>
        <a:p>
          <a:endParaRPr lang="en-US"/>
        </a:p>
      </dgm:t>
    </dgm:pt>
    <dgm:pt modelId="{3712C693-34F5-4BB5-9BA3-0FAA5DC88D71}">
      <dgm:prSet/>
      <dgm:spPr/>
      <dgm:t>
        <a:bodyPr/>
        <a:lstStyle/>
        <a:p>
          <a:r>
            <a:rPr lang="ar-EG" sz="1800" b="1" dirty="0"/>
            <a:t>خطة الإعلانات الممولة:</a:t>
          </a:r>
          <a:br>
            <a:rPr lang="ar-EG" sz="1800" b="1" dirty="0"/>
          </a:br>
          <a:endParaRPr lang="en-US" sz="1800" dirty="0"/>
        </a:p>
      </dgm:t>
    </dgm:pt>
    <dgm:pt modelId="{EE232D29-3526-4814-80D9-0F6CAD25B50D}" type="parTrans" cxnId="{9A40EFDB-C8E0-425E-ABB7-A918691E0415}">
      <dgm:prSet/>
      <dgm:spPr/>
      <dgm:t>
        <a:bodyPr/>
        <a:lstStyle/>
        <a:p>
          <a:endParaRPr lang="en-US"/>
        </a:p>
      </dgm:t>
    </dgm:pt>
    <dgm:pt modelId="{5B715285-FD2D-43A9-B52C-88A3440E0FDE}" type="sibTrans" cxnId="{9A40EFDB-C8E0-425E-ABB7-A918691E0415}">
      <dgm:prSet/>
      <dgm:spPr/>
      <dgm:t>
        <a:bodyPr/>
        <a:lstStyle/>
        <a:p>
          <a:endParaRPr lang="en-US"/>
        </a:p>
      </dgm:t>
    </dgm:pt>
    <dgm:pt modelId="{21A52FD9-8F05-4F26-AB7F-92372D385F5C}">
      <dgm:prSet custT="1"/>
      <dgm:spPr/>
      <dgm:t>
        <a:bodyPr/>
        <a:lstStyle/>
        <a:p>
          <a:r>
            <a:rPr lang="ar-EG" sz="1400" b="1" dirty="0"/>
            <a:t>ا</a:t>
          </a:r>
          <a:r>
            <a:rPr lang="ar-EG" sz="1800" b="1" dirty="0"/>
            <a:t>لميزانية:</a:t>
          </a:r>
          <a:r>
            <a:rPr lang="ar-EG" sz="1800" dirty="0"/>
            <a:t> 1500 جنيه</a:t>
          </a:r>
          <a:endParaRPr lang="en-US" sz="1800" dirty="0"/>
        </a:p>
      </dgm:t>
    </dgm:pt>
    <dgm:pt modelId="{1E1FD5D6-E70B-41FB-A5D4-34F9FCCC5EC2}" type="parTrans" cxnId="{FF1BFC2A-523C-4070-AA76-788883A501BC}">
      <dgm:prSet/>
      <dgm:spPr/>
      <dgm:t>
        <a:bodyPr/>
        <a:lstStyle/>
        <a:p>
          <a:endParaRPr lang="en-US"/>
        </a:p>
      </dgm:t>
    </dgm:pt>
    <dgm:pt modelId="{1E743156-971F-49DA-9C04-D6188B5B71C7}" type="sibTrans" cxnId="{FF1BFC2A-523C-4070-AA76-788883A501BC}">
      <dgm:prSet/>
      <dgm:spPr/>
      <dgm:t>
        <a:bodyPr/>
        <a:lstStyle/>
        <a:p>
          <a:endParaRPr lang="en-US"/>
        </a:p>
      </dgm:t>
    </dgm:pt>
    <dgm:pt modelId="{78B398FA-C5B7-4EB6-91D9-92372A9017DD}">
      <dgm:prSet custT="1"/>
      <dgm:spPr/>
      <dgm:t>
        <a:bodyPr/>
        <a:lstStyle/>
        <a:p>
          <a:r>
            <a:rPr lang="ar-EG" sz="1800" b="1" dirty="0"/>
            <a:t>نوع الحملة:</a:t>
          </a:r>
          <a:br>
            <a:rPr lang="ar-EG" sz="1800" b="1" dirty="0"/>
          </a:br>
          <a:r>
            <a:rPr lang="ar-EG" sz="1800" dirty="0"/>
            <a:t> </a:t>
          </a:r>
          <a:r>
            <a:rPr lang="en-US" sz="1800" dirty="0"/>
            <a:t>Brand Awareness</a:t>
          </a:r>
        </a:p>
      </dgm:t>
    </dgm:pt>
    <dgm:pt modelId="{8E02ACA8-4385-4D43-9413-72A4DAF80605}" type="parTrans" cxnId="{C707630C-3B3B-4FF3-BF4C-E4448E9C64FF}">
      <dgm:prSet/>
      <dgm:spPr/>
      <dgm:t>
        <a:bodyPr/>
        <a:lstStyle/>
        <a:p>
          <a:endParaRPr lang="en-US"/>
        </a:p>
      </dgm:t>
    </dgm:pt>
    <dgm:pt modelId="{9CD1DE8A-5CB2-436E-84E2-4261BEF50E6F}" type="sibTrans" cxnId="{C707630C-3B3B-4FF3-BF4C-E4448E9C64FF}">
      <dgm:prSet/>
      <dgm:spPr/>
      <dgm:t>
        <a:bodyPr/>
        <a:lstStyle/>
        <a:p>
          <a:endParaRPr lang="en-US"/>
        </a:p>
      </dgm:t>
    </dgm:pt>
    <dgm:pt modelId="{5D79DF45-3ED2-4526-8873-DE5EFA32B7F1}">
      <dgm:prSet custT="1"/>
      <dgm:spPr/>
      <dgm:t>
        <a:bodyPr/>
        <a:lstStyle/>
        <a:p>
          <a:r>
            <a:rPr lang="ar-EG" sz="1800" b="1" dirty="0"/>
            <a:t>الفئة المستهدفة:</a:t>
          </a:r>
          <a:r>
            <a:rPr lang="ar-EG" sz="1800" dirty="0"/>
            <a:t> فتيات الجامعات والشابات العاملات من سن 18 إلى 35</a:t>
          </a:r>
          <a:endParaRPr lang="en-US" sz="1800" dirty="0"/>
        </a:p>
      </dgm:t>
    </dgm:pt>
    <dgm:pt modelId="{8F217E21-BD42-4EC7-8A10-5C3226464ED6}" type="parTrans" cxnId="{787CA9CA-2C4D-4992-94B5-79572A670160}">
      <dgm:prSet/>
      <dgm:spPr/>
      <dgm:t>
        <a:bodyPr/>
        <a:lstStyle/>
        <a:p>
          <a:endParaRPr lang="en-US"/>
        </a:p>
      </dgm:t>
    </dgm:pt>
    <dgm:pt modelId="{B0F6344C-68C2-4B3F-B408-7F6CEA3BFABE}" type="sibTrans" cxnId="{787CA9CA-2C4D-4992-94B5-79572A670160}">
      <dgm:prSet/>
      <dgm:spPr/>
      <dgm:t>
        <a:bodyPr/>
        <a:lstStyle/>
        <a:p>
          <a:endParaRPr lang="en-US"/>
        </a:p>
      </dgm:t>
    </dgm:pt>
    <dgm:pt modelId="{E5D9BB1A-4290-403A-8B48-2B5127FF6923}">
      <dgm:prSet custT="1"/>
      <dgm:spPr/>
      <dgm:t>
        <a:bodyPr/>
        <a:lstStyle/>
        <a:p>
          <a:r>
            <a:rPr lang="ar-EG" sz="1800" b="1" dirty="0"/>
            <a:t>الهدف:</a:t>
          </a:r>
          <a:r>
            <a:rPr lang="ar-EG" sz="1800" dirty="0"/>
            <a:t> الوصول إلى </a:t>
          </a:r>
          <a:r>
            <a:rPr lang="ar-EG" sz="1800" b="1" dirty="0"/>
            <a:t>500 متابع على فيسبوك</a:t>
          </a:r>
          <a:r>
            <a:rPr lang="ar-EG" sz="1800" dirty="0"/>
            <a:t> خلال أول شهرين</a:t>
          </a:r>
          <a:endParaRPr lang="en-US" sz="1800" dirty="0"/>
        </a:p>
      </dgm:t>
    </dgm:pt>
    <dgm:pt modelId="{74C9776A-67C7-45F3-A332-78ADA060C52B}" type="parTrans" cxnId="{5EC0FFE4-EFB6-4622-AA35-1701AE782298}">
      <dgm:prSet/>
      <dgm:spPr/>
      <dgm:t>
        <a:bodyPr/>
        <a:lstStyle/>
        <a:p>
          <a:endParaRPr lang="en-US"/>
        </a:p>
      </dgm:t>
    </dgm:pt>
    <dgm:pt modelId="{B07F1147-C8F4-45BB-996F-EAA052408A02}" type="sibTrans" cxnId="{5EC0FFE4-EFB6-4622-AA35-1701AE782298}">
      <dgm:prSet/>
      <dgm:spPr/>
      <dgm:t>
        <a:bodyPr/>
        <a:lstStyle/>
        <a:p>
          <a:endParaRPr lang="en-US"/>
        </a:p>
      </dgm:t>
    </dgm:pt>
    <dgm:pt modelId="{FA65C6AC-9363-47D3-9017-CC694782B4CD}" type="pres">
      <dgm:prSet presAssocID="{B7289E61-A017-4856-8374-8312A45E90EF}" presName="Name0" presStyleCnt="0">
        <dgm:presLayoutVars>
          <dgm:dir/>
          <dgm:resizeHandles val="exact"/>
        </dgm:presLayoutVars>
      </dgm:prSet>
      <dgm:spPr/>
    </dgm:pt>
    <dgm:pt modelId="{55937D45-2208-4022-B1EE-3855756D0159}" type="pres">
      <dgm:prSet presAssocID="{B7289E61-A017-4856-8374-8312A45E90EF}" presName="cycle" presStyleCnt="0"/>
      <dgm:spPr/>
    </dgm:pt>
    <dgm:pt modelId="{FE80A607-8103-49B6-945C-962296757796}" type="pres">
      <dgm:prSet presAssocID="{A53CE894-7CC7-4F38-866A-177A0D61CB01}" presName="nodeFirstNode" presStyleLbl="node1" presStyleIdx="0" presStyleCnt="3">
        <dgm:presLayoutVars>
          <dgm:bulletEnabled val="1"/>
        </dgm:presLayoutVars>
      </dgm:prSet>
      <dgm:spPr/>
    </dgm:pt>
    <dgm:pt modelId="{EF6D2C8E-1DF2-44C6-8ED2-FC5497400FE2}" type="pres">
      <dgm:prSet presAssocID="{8934A906-55D2-4E6D-B50C-D8240FA855D5}" presName="sibTransFirstNode" presStyleLbl="bgShp" presStyleIdx="0" presStyleCnt="1" custLinFactNeighborX="1229" custLinFactNeighborY="9110"/>
      <dgm:spPr/>
    </dgm:pt>
    <dgm:pt modelId="{AFC1FAC2-D8E9-4651-B8D5-2D6A25FC7249}" type="pres">
      <dgm:prSet presAssocID="{EA0AF871-5AEC-48E0-B1CB-06DA3DB4294C}" presName="nodeFollowingNodes" presStyleLbl="node1" presStyleIdx="1" presStyleCnt="3" custScaleX="103503" custRadScaleRad="112874" custRadScaleInc="-3719">
        <dgm:presLayoutVars>
          <dgm:bulletEnabled val="1"/>
        </dgm:presLayoutVars>
      </dgm:prSet>
      <dgm:spPr/>
    </dgm:pt>
    <dgm:pt modelId="{88C85C9D-45A0-42D3-8AB7-DF29A22AF4A7}" type="pres">
      <dgm:prSet presAssocID="{3712C693-34F5-4BB5-9BA3-0FAA5DC88D71}" presName="nodeFollowingNodes" presStyleLbl="node1" presStyleIdx="2" presStyleCnt="3" custScaleX="112704" custScaleY="146010">
        <dgm:presLayoutVars>
          <dgm:bulletEnabled val="1"/>
        </dgm:presLayoutVars>
      </dgm:prSet>
      <dgm:spPr/>
    </dgm:pt>
  </dgm:ptLst>
  <dgm:cxnLst>
    <dgm:cxn modelId="{E1451C09-F817-4938-9122-46167E0BE9A1}" type="presOf" srcId="{78B398FA-C5B7-4EB6-91D9-92372A9017DD}" destId="{88C85C9D-45A0-42D3-8AB7-DF29A22AF4A7}" srcOrd="0" destOrd="2" presId="urn:microsoft.com/office/officeart/2005/8/layout/cycle3"/>
    <dgm:cxn modelId="{C707630C-3B3B-4FF3-BF4C-E4448E9C64FF}" srcId="{3712C693-34F5-4BB5-9BA3-0FAA5DC88D71}" destId="{78B398FA-C5B7-4EB6-91D9-92372A9017DD}" srcOrd="1" destOrd="0" parTransId="{8E02ACA8-4385-4D43-9413-72A4DAF80605}" sibTransId="{9CD1DE8A-5CB2-436E-84E2-4261BEF50E6F}"/>
    <dgm:cxn modelId="{655E0D0E-F699-4D13-99D0-B54508A2FEC3}" type="presOf" srcId="{E5D9BB1A-4290-403A-8B48-2B5127FF6923}" destId="{88C85C9D-45A0-42D3-8AB7-DF29A22AF4A7}" srcOrd="0" destOrd="3" presId="urn:microsoft.com/office/officeart/2005/8/layout/cycle3"/>
    <dgm:cxn modelId="{856CD117-C5DB-4A90-944E-E998EA2D756E}" type="presOf" srcId="{8934A906-55D2-4E6D-B50C-D8240FA855D5}" destId="{EF6D2C8E-1DF2-44C6-8ED2-FC5497400FE2}" srcOrd="0" destOrd="0" presId="urn:microsoft.com/office/officeart/2005/8/layout/cycle3"/>
    <dgm:cxn modelId="{97574929-45ED-4D51-9D1F-18FE7870221C}" type="presOf" srcId="{EA0AF871-5AEC-48E0-B1CB-06DA3DB4294C}" destId="{AFC1FAC2-D8E9-4651-B8D5-2D6A25FC7249}" srcOrd="0" destOrd="0" presId="urn:microsoft.com/office/officeart/2005/8/layout/cycle3"/>
    <dgm:cxn modelId="{6B9B1C2A-9578-4671-AC2B-2AE181274912}" srcId="{B7289E61-A017-4856-8374-8312A45E90EF}" destId="{A53CE894-7CC7-4F38-866A-177A0D61CB01}" srcOrd="0" destOrd="0" parTransId="{E4C1811C-2FAE-46E9-8AC1-31E7429E6870}" sibTransId="{8934A906-55D2-4E6D-B50C-D8240FA855D5}"/>
    <dgm:cxn modelId="{FF1BFC2A-523C-4070-AA76-788883A501BC}" srcId="{3712C693-34F5-4BB5-9BA3-0FAA5DC88D71}" destId="{21A52FD9-8F05-4F26-AB7F-92372D385F5C}" srcOrd="0" destOrd="0" parTransId="{1E1FD5D6-E70B-41FB-A5D4-34F9FCCC5EC2}" sibTransId="{1E743156-971F-49DA-9C04-D6188B5B71C7}"/>
    <dgm:cxn modelId="{C171C78A-9FEF-4048-AD93-B937242472E2}" type="presOf" srcId="{A53CE894-7CC7-4F38-866A-177A0D61CB01}" destId="{FE80A607-8103-49B6-945C-962296757796}" srcOrd="0" destOrd="0" presId="urn:microsoft.com/office/officeart/2005/8/layout/cycle3"/>
    <dgm:cxn modelId="{FEF3AC93-8CC2-4CD2-9F08-F666B1C1B1F7}" srcId="{B7289E61-A017-4856-8374-8312A45E90EF}" destId="{EA0AF871-5AEC-48E0-B1CB-06DA3DB4294C}" srcOrd="1" destOrd="0" parTransId="{47647582-4872-4464-BA88-6F619BBEA3AD}" sibTransId="{BCF4BE92-D207-47D0-BB27-2B3D5F697236}"/>
    <dgm:cxn modelId="{8F9B37A5-EA46-469F-8D35-271B802D2369}" type="presOf" srcId="{21A52FD9-8F05-4F26-AB7F-92372D385F5C}" destId="{88C85C9D-45A0-42D3-8AB7-DF29A22AF4A7}" srcOrd="0" destOrd="1" presId="urn:microsoft.com/office/officeart/2005/8/layout/cycle3"/>
    <dgm:cxn modelId="{787CA9CA-2C4D-4992-94B5-79572A670160}" srcId="{3712C693-34F5-4BB5-9BA3-0FAA5DC88D71}" destId="{5D79DF45-3ED2-4526-8873-DE5EFA32B7F1}" srcOrd="3" destOrd="0" parTransId="{8F217E21-BD42-4EC7-8A10-5C3226464ED6}" sibTransId="{B0F6344C-68C2-4B3F-B408-7F6CEA3BFABE}"/>
    <dgm:cxn modelId="{CFA5B9D9-66F4-4D45-A11F-795ABE326BC3}" type="presOf" srcId="{B7289E61-A017-4856-8374-8312A45E90EF}" destId="{FA65C6AC-9363-47D3-9017-CC694782B4CD}" srcOrd="0" destOrd="0" presId="urn:microsoft.com/office/officeart/2005/8/layout/cycle3"/>
    <dgm:cxn modelId="{9A40EFDB-C8E0-425E-ABB7-A918691E0415}" srcId="{B7289E61-A017-4856-8374-8312A45E90EF}" destId="{3712C693-34F5-4BB5-9BA3-0FAA5DC88D71}" srcOrd="2" destOrd="0" parTransId="{EE232D29-3526-4814-80D9-0F6CAD25B50D}" sibTransId="{5B715285-FD2D-43A9-B52C-88A3440E0FDE}"/>
    <dgm:cxn modelId="{5EC0FFE4-EFB6-4622-AA35-1701AE782298}" srcId="{3712C693-34F5-4BB5-9BA3-0FAA5DC88D71}" destId="{E5D9BB1A-4290-403A-8B48-2B5127FF6923}" srcOrd="2" destOrd="0" parTransId="{74C9776A-67C7-45F3-A332-78ADA060C52B}" sibTransId="{B07F1147-C8F4-45BB-996F-EAA052408A02}"/>
    <dgm:cxn modelId="{9A3F10F0-87F9-471B-8531-1D88C11D9F85}" type="presOf" srcId="{5D79DF45-3ED2-4526-8873-DE5EFA32B7F1}" destId="{88C85C9D-45A0-42D3-8AB7-DF29A22AF4A7}" srcOrd="0" destOrd="4" presId="urn:microsoft.com/office/officeart/2005/8/layout/cycle3"/>
    <dgm:cxn modelId="{DE3EAAF2-FBBE-42DA-9872-92A2B94CE85B}" type="presOf" srcId="{3712C693-34F5-4BB5-9BA3-0FAA5DC88D71}" destId="{88C85C9D-45A0-42D3-8AB7-DF29A22AF4A7}" srcOrd="0" destOrd="0" presId="urn:microsoft.com/office/officeart/2005/8/layout/cycle3"/>
    <dgm:cxn modelId="{441F8F9A-019D-4A5E-9783-BD628E9E2525}" type="presParOf" srcId="{FA65C6AC-9363-47D3-9017-CC694782B4CD}" destId="{55937D45-2208-4022-B1EE-3855756D0159}" srcOrd="0" destOrd="0" presId="urn:microsoft.com/office/officeart/2005/8/layout/cycle3"/>
    <dgm:cxn modelId="{AAC81C77-3296-4B09-8501-98A66813397A}" type="presParOf" srcId="{55937D45-2208-4022-B1EE-3855756D0159}" destId="{FE80A607-8103-49B6-945C-962296757796}" srcOrd="0" destOrd="0" presId="urn:microsoft.com/office/officeart/2005/8/layout/cycle3"/>
    <dgm:cxn modelId="{FC93DEFF-67F3-4E44-8A8B-47D6E264520D}" type="presParOf" srcId="{55937D45-2208-4022-B1EE-3855756D0159}" destId="{EF6D2C8E-1DF2-44C6-8ED2-FC5497400FE2}" srcOrd="1" destOrd="0" presId="urn:microsoft.com/office/officeart/2005/8/layout/cycle3"/>
    <dgm:cxn modelId="{73D19170-0629-46E1-B83B-E4CB8482521A}" type="presParOf" srcId="{55937D45-2208-4022-B1EE-3855756D0159}" destId="{AFC1FAC2-D8E9-4651-B8D5-2D6A25FC7249}" srcOrd="2" destOrd="0" presId="urn:microsoft.com/office/officeart/2005/8/layout/cycle3"/>
    <dgm:cxn modelId="{2A3A4665-B9BC-4D1A-BEA2-88FBC313156E}" type="presParOf" srcId="{55937D45-2208-4022-B1EE-3855756D0159}" destId="{88C85C9D-45A0-42D3-8AB7-DF29A22AF4A7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F4933-9F9B-426A-BDC6-B9E59A383A16}">
      <dsp:nvSpPr>
        <dsp:cNvPr id="0" name=""/>
        <dsp:cNvSpPr/>
      </dsp:nvSpPr>
      <dsp:spPr>
        <a:xfrm>
          <a:off x="217" y="1801698"/>
          <a:ext cx="2623765" cy="314851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9170" tIns="0" rIns="259170" bIns="330200" numCol="1" spcCol="1270" anchor="t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Pastel Scarves</a:t>
          </a:r>
          <a:r>
            <a:rPr lang="ar-EG" sz="1600" b="0" i="0" kern="1200" baseline="0" dirty="0"/>
            <a:t> </a:t>
          </a:r>
          <a:r>
            <a:rPr lang="en-US" sz="1600" b="0" i="0" kern="1200" baseline="0" dirty="0"/>
            <a:t> </a:t>
          </a:r>
          <a:r>
            <a:rPr lang="ar-SA" sz="1600" b="0" i="0" kern="1200" baseline="0" dirty="0"/>
            <a:t>يتمتع بمستوى</a:t>
          </a:r>
          <a:r>
            <a:rPr lang="en-US" sz="1600" b="0" i="0" kern="1200" baseline="0" dirty="0"/>
            <a:t> </a:t>
          </a:r>
          <a:r>
            <a:rPr lang="ar-SA" sz="1600" b="0" i="0" kern="1200" baseline="0" dirty="0"/>
            <a:t>احترافية وتسويق رقمي قوي</a:t>
          </a:r>
          <a:r>
            <a:rPr lang="en-US" sz="1600" b="0" i="0" kern="1200" baseline="0" dirty="0"/>
            <a:t> </a:t>
          </a:r>
          <a:r>
            <a:rPr lang="ar-SA" sz="1600" b="0" i="0" kern="1200" baseline="0" dirty="0"/>
            <a:t>بفضل جودة التصوير وتنوّع الخامات والعروض المستمرة، لكنه يعاني من</a:t>
          </a:r>
          <a:r>
            <a:rPr lang="en-US" sz="1600" b="0" i="0" kern="1200" baseline="0" dirty="0"/>
            <a:t> </a:t>
          </a:r>
          <a:r>
            <a:rPr lang="ar-SA" sz="1600" b="0" i="0" kern="1200" baseline="0" dirty="0"/>
            <a:t>قلة التفاعل</a:t>
          </a:r>
          <a:r>
            <a:rPr lang="en-US" sz="1600" b="0" i="0" kern="1200" baseline="0" dirty="0"/>
            <a:t> </a:t>
          </a:r>
          <a:r>
            <a:rPr lang="ar-SA" sz="1600" b="0" i="0" kern="1200" baseline="0" dirty="0"/>
            <a:t>مقارنة بعدد المتابعين</a:t>
          </a:r>
          <a:r>
            <a:rPr lang="en-US" sz="1600" b="0" i="0" kern="1200" baseline="0" dirty="0"/>
            <a:t>.</a:t>
          </a:r>
          <a:endParaRPr lang="en-US" sz="1600" b="0" kern="1200" dirty="0"/>
        </a:p>
      </dsp:txBody>
      <dsp:txXfrm>
        <a:off x="217" y="3061105"/>
        <a:ext cx="2623765" cy="1889111"/>
      </dsp:txXfrm>
    </dsp:sp>
    <dsp:sp modelId="{78A2D095-5E41-4396-BE18-BA4515613FA2}">
      <dsp:nvSpPr>
        <dsp:cNvPr id="0" name=""/>
        <dsp:cNvSpPr/>
      </dsp:nvSpPr>
      <dsp:spPr>
        <a:xfrm>
          <a:off x="217" y="1801698"/>
          <a:ext cx="2623765" cy="125940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9170" tIns="165100" rIns="2591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217" y="1801698"/>
        <a:ext cx="2623765" cy="1259407"/>
      </dsp:txXfrm>
    </dsp:sp>
    <dsp:sp modelId="{B6D6C887-211D-4B7D-B6F0-DF7C87350AA0}">
      <dsp:nvSpPr>
        <dsp:cNvPr id="0" name=""/>
        <dsp:cNvSpPr/>
      </dsp:nvSpPr>
      <dsp:spPr>
        <a:xfrm>
          <a:off x="2833883" y="1801698"/>
          <a:ext cx="2623765" cy="3148518"/>
        </a:xfrm>
        <a:prstGeom prst="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9170" tIns="0" rIns="259170" bIns="330200" numCol="1" spcCol="1270" anchor="t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Ash Scarf</a:t>
          </a:r>
          <a:r>
            <a:rPr lang="ar-EG" sz="1600" b="0" i="0" kern="1200" baseline="0" dirty="0"/>
            <a:t> </a:t>
          </a:r>
          <a:r>
            <a:rPr lang="en-US" sz="1600" b="0" i="0" kern="1200" baseline="0" dirty="0"/>
            <a:t> </a:t>
          </a:r>
          <a:r>
            <a:rPr lang="ar-SA" sz="1600" b="0" i="0" kern="1200" baseline="0" dirty="0"/>
            <a:t>يقدّم</a:t>
          </a:r>
          <a:r>
            <a:rPr lang="en-US" sz="1600" b="0" i="0" kern="1200" baseline="0" dirty="0"/>
            <a:t> </a:t>
          </a:r>
          <a:r>
            <a:rPr lang="ar-SA" sz="1600" b="0" i="0" kern="1200" baseline="0" dirty="0"/>
            <a:t>خامات عالية الجودة</a:t>
          </a:r>
          <a:r>
            <a:rPr lang="en-US" sz="1600" b="0" i="0" kern="1200" baseline="0" dirty="0"/>
            <a:t> </a:t>
          </a:r>
          <a:r>
            <a:rPr lang="ar-SA" sz="1600" b="0" i="0" kern="1200" baseline="0" dirty="0"/>
            <a:t>ويُظهر المنتج بطريقة واقعية قريبة من العميل، لكنه يحتاج إلى</a:t>
          </a:r>
          <a:r>
            <a:rPr lang="en-US" sz="1600" b="0" i="0" kern="1200" baseline="0" dirty="0"/>
            <a:t> </a:t>
          </a:r>
          <a:r>
            <a:rPr lang="ar-SA" sz="1600" b="0" i="0" kern="1200" baseline="0" dirty="0"/>
            <a:t>تحسين الانتشار الإعلاني وتنظيم النشر</a:t>
          </a:r>
          <a:r>
            <a:rPr lang="en-US" sz="1600" b="0" i="0" kern="1200" baseline="0" dirty="0"/>
            <a:t>.</a:t>
          </a:r>
          <a:endParaRPr lang="en-US" sz="1600" b="0" kern="1200" dirty="0"/>
        </a:p>
      </dsp:txBody>
      <dsp:txXfrm>
        <a:off x="2833883" y="3061105"/>
        <a:ext cx="2623765" cy="1889111"/>
      </dsp:txXfrm>
    </dsp:sp>
    <dsp:sp modelId="{46E9929F-D7ED-4B2E-841D-B88F76FF7CE5}">
      <dsp:nvSpPr>
        <dsp:cNvPr id="0" name=""/>
        <dsp:cNvSpPr/>
      </dsp:nvSpPr>
      <dsp:spPr>
        <a:xfrm>
          <a:off x="2833883" y="1801698"/>
          <a:ext cx="2623765" cy="125940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9170" tIns="165100" rIns="2591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33883" y="1801698"/>
        <a:ext cx="2623765" cy="1259407"/>
      </dsp:txXfrm>
    </dsp:sp>
    <dsp:sp modelId="{EF590F1E-83A6-4C0B-B093-B917D2082A45}">
      <dsp:nvSpPr>
        <dsp:cNvPr id="0" name=""/>
        <dsp:cNvSpPr/>
      </dsp:nvSpPr>
      <dsp:spPr>
        <a:xfrm>
          <a:off x="5667550" y="1801698"/>
          <a:ext cx="2623765" cy="3148518"/>
        </a:xfrm>
        <a:prstGeom prst="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9170" tIns="0" rIns="259170" bIns="330200" numCol="1" spcCol="1270" anchor="t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600" b="0" i="0" kern="1200" baseline="0" dirty="0"/>
            <a:t>كلا البراندين يخدمان شريحة</a:t>
          </a:r>
          <a:r>
            <a:rPr lang="en-US" sz="1600" b="0" i="0" kern="1200" baseline="0" dirty="0"/>
            <a:t> </a:t>
          </a:r>
          <a:r>
            <a:rPr lang="ar-SA" sz="1600" b="0" i="0" kern="1200" baseline="0" dirty="0"/>
            <a:t>المحجبات الشابات</a:t>
          </a:r>
          <a:r>
            <a:rPr lang="en-US" sz="1600" b="0" i="0" kern="1200" baseline="0" dirty="0"/>
            <a:t> </a:t>
          </a:r>
          <a:r>
            <a:rPr lang="ar-SA" sz="1600" b="0" i="0" kern="1200" baseline="0" dirty="0"/>
            <a:t>المهتمات بالأناقة اليومية بأسعار معقولة</a:t>
          </a:r>
          <a:r>
            <a:rPr lang="en-US" sz="1600" b="0" i="0" kern="1200" baseline="0" dirty="0"/>
            <a:t>.</a:t>
          </a:r>
          <a:endParaRPr lang="en-US" sz="1600" b="0" kern="1200" dirty="0"/>
        </a:p>
      </dsp:txBody>
      <dsp:txXfrm>
        <a:off x="5667550" y="3061105"/>
        <a:ext cx="2623765" cy="1889111"/>
      </dsp:txXfrm>
    </dsp:sp>
    <dsp:sp modelId="{4E91A1C6-4C59-4687-8312-644632553221}">
      <dsp:nvSpPr>
        <dsp:cNvPr id="0" name=""/>
        <dsp:cNvSpPr/>
      </dsp:nvSpPr>
      <dsp:spPr>
        <a:xfrm>
          <a:off x="5667550" y="1801698"/>
          <a:ext cx="2623765" cy="125940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9170" tIns="165100" rIns="2591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667550" y="1801698"/>
        <a:ext cx="2623765" cy="1259407"/>
      </dsp:txXfrm>
    </dsp:sp>
    <dsp:sp modelId="{6156481C-DB1D-4A88-9D1C-743F1AA7885C}">
      <dsp:nvSpPr>
        <dsp:cNvPr id="0" name=""/>
        <dsp:cNvSpPr/>
      </dsp:nvSpPr>
      <dsp:spPr>
        <a:xfrm>
          <a:off x="8501217" y="1801698"/>
          <a:ext cx="2623765" cy="3148518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9170" tIns="0" rIns="259170" bIns="330200" numCol="1" spcCol="1270" anchor="t" anchorCtr="0">
          <a:noAutofit/>
        </a:bodyPr>
        <a:lstStyle/>
        <a:p>
          <a:pPr marL="0" lvl="0" indent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SA" sz="1600" b="0" i="0" kern="1200" baseline="0" dirty="0"/>
            <a:t>يمكن لبراندك أن يتميّز عبر</a:t>
          </a:r>
          <a:r>
            <a:rPr lang="en-US" sz="1600" b="0" i="0" kern="1200" baseline="0" dirty="0"/>
            <a:t> </a:t>
          </a:r>
          <a:r>
            <a:rPr lang="ar-SA" sz="1600" b="0" i="0" kern="1200" baseline="0" dirty="0"/>
            <a:t>هوية بصرية أقوى</a:t>
          </a:r>
          <a:r>
            <a:rPr lang="en-US" sz="1600" b="0" i="0" kern="1200" baseline="0" dirty="0"/>
            <a:t>، </a:t>
          </a:r>
          <a:r>
            <a:rPr lang="ar-SA" sz="1600" b="0" i="0" kern="1200" baseline="0" dirty="0"/>
            <a:t>ومحتوى أكثر</a:t>
          </a:r>
          <a:r>
            <a:rPr lang="en-US" sz="1600" b="0" i="0" kern="1200" baseline="0" dirty="0"/>
            <a:t> </a:t>
          </a:r>
          <a:r>
            <a:rPr lang="ar-SA" sz="1600" b="0" i="0" kern="1200" baseline="0" dirty="0"/>
            <a:t>تفاعلًا وإنسانية</a:t>
          </a:r>
          <a:r>
            <a:rPr lang="en-US" sz="1600" b="0" i="0" kern="1200" baseline="0" dirty="0"/>
            <a:t> </a:t>
          </a:r>
          <a:r>
            <a:rPr lang="ar-SA" sz="1600" b="0" i="0" kern="1200" baseline="0" dirty="0"/>
            <a:t>يعبّر عن قيم الحجاب كأناقة وثقة وليس مجرد موضة</a:t>
          </a:r>
          <a:r>
            <a:rPr lang="en-US" sz="1600" b="0" i="0" kern="1200" baseline="0" dirty="0"/>
            <a:t>.</a:t>
          </a:r>
          <a:endParaRPr lang="en-US" sz="1600" b="0" kern="1200" dirty="0"/>
        </a:p>
      </dsp:txBody>
      <dsp:txXfrm>
        <a:off x="8501217" y="3061105"/>
        <a:ext cx="2623765" cy="1889111"/>
      </dsp:txXfrm>
    </dsp:sp>
    <dsp:sp modelId="{1B738954-EA0C-43AE-BB11-8A673996A08E}">
      <dsp:nvSpPr>
        <dsp:cNvPr id="0" name=""/>
        <dsp:cNvSpPr/>
      </dsp:nvSpPr>
      <dsp:spPr>
        <a:xfrm>
          <a:off x="8501217" y="1801698"/>
          <a:ext cx="2623765" cy="125940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9170" tIns="165100" rIns="2591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</a:p>
      </dsp:txBody>
      <dsp:txXfrm>
        <a:off x="8501217" y="1801698"/>
        <a:ext cx="2623765" cy="1259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D2C8E-1DF2-44C6-8ED2-FC5497400FE2}">
      <dsp:nvSpPr>
        <dsp:cNvPr id="0" name=""/>
        <dsp:cNvSpPr/>
      </dsp:nvSpPr>
      <dsp:spPr>
        <a:xfrm>
          <a:off x="2170285" y="-80055"/>
          <a:ext cx="6080314" cy="6080314"/>
        </a:xfrm>
        <a:prstGeom prst="circularArrow">
          <a:avLst>
            <a:gd name="adj1" fmla="val 5689"/>
            <a:gd name="adj2" fmla="val 340510"/>
            <a:gd name="adj3" fmla="val 12315032"/>
            <a:gd name="adj4" fmla="val 18346584"/>
            <a:gd name="adj5" fmla="val 5908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80A607-8103-49B6-945C-962296757796}">
      <dsp:nvSpPr>
        <dsp:cNvPr id="0" name=""/>
        <dsp:cNvSpPr/>
      </dsp:nvSpPr>
      <dsp:spPr>
        <a:xfrm>
          <a:off x="2950041" y="-250592"/>
          <a:ext cx="4371348" cy="21856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3100" b="1" kern="1200" dirty="0"/>
            <a:t>المنصات الأساسية:</a:t>
          </a:r>
          <a:br>
            <a:rPr lang="ar-EG" sz="3100" kern="1200" dirty="0"/>
          </a:br>
          <a:r>
            <a:rPr lang="ar-EG" sz="3100" kern="1200" dirty="0"/>
            <a:t>فيسبوك – إنستجرام</a:t>
          </a:r>
          <a:endParaRPr lang="en-US" sz="3100" kern="1200" dirty="0"/>
        </a:p>
      </dsp:txBody>
      <dsp:txXfrm>
        <a:off x="3056737" y="-143896"/>
        <a:ext cx="4157956" cy="1972282"/>
      </dsp:txXfrm>
    </dsp:sp>
    <dsp:sp modelId="{AFC1FAC2-D8E9-4651-B8D5-2D6A25FC7249}">
      <dsp:nvSpPr>
        <dsp:cNvPr id="0" name=""/>
        <dsp:cNvSpPr/>
      </dsp:nvSpPr>
      <dsp:spPr>
        <a:xfrm>
          <a:off x="5545851" y="3757719"/>
          <a:ext cx="4524476" cy="21856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3100" b="1" kern="1200" dirty="0"/>
            <a:t>نوع المحتوى:</a:t>
          </a:r>
          <a:br>
            <a:rPr lang="ar-EG" sz="3100" kern="1200" dirty="0"/>
          </a:br>
          <a:r>
            <a:rPr lang="ar-EG" sz="3100" kern="1200" dirty="0"/>
            <a:t>ريلز قصيرة – فوتوشوتات احترافية تُبرز جودة الخامات وأناقة التصميمات</a:t>
          </a:r>
          <a:endParaRPr lang="en-US" sz="3100" kern="1200" dirty="0"/>
        </a:p>
      </dsp:txBody>
      <dsp:txXfrm>
        <a:off x="5652547" y="3864415"/>
        <a:ext cx="4311084" cy="1972282"/>
      </dsp:txXfrm>
    </dsp:sp>
    <dsp:sp modelId="{88C85C9D-45A0-42D3-8AB7-DF29A22AF4A7}">
      <dsp:nvSpPr>
        <dsp:cNvPr id="0" name=""/>
        <dsp:cNvSpPr/>
      </dsp:nvSpPr>
      <dsp:spPr>
        <a:xfrm>
          <a:off x="367906" y="3238047"/>
          <a:ext cx="4926684" cy="319130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r-EG" sz="1800" b="1" kern="1200" dirty="0"/>
            <a:t>خطة الإعلانات الممولة:</a:t>
          </a:r>
          <a:br>
            <a:rPr lang="ar-EG" sz="1800" b="1" kern="1200" dirty="0"/>
          </a:b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EG" sz="1400" b="1" kern="1200" dirty="0"/>
            <a:t>ا</a:t>
          </a:r>
          <a:r>
            <a:rPr lang="ar-EG" sz="1800" b="1" kern="1200" dirty="0"/>
            <a:t>لميزانية:</a:t>
          </a:r>
          <a:r>
            <a:rPr lang="ar-EG" sz="1800" kern="1200" dirty="0"/>
            <a:t> 1500 جنيه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EG" sz="1800" b="1" kern="1200" dirty="0"/>
            <a:t>نوع الحملة:</a:t>
          </a:r>
          <a:br>
            <a:rPr lang="ar-EG" sz="1800" b="1" kern="1200" dirty="0"/>
          </a:br>
          <a:r>
            <a:rPr lang="ar-EG" sz="1800" kern="1200" dirty="0"/>
            <a:t> </a:t>
          </a:r>
          <a:r>
            <a:rPr lang="en-US" sz="1800" kern="1200" dirty="0"/>
            <a:t>Brand Awareness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EG" sz="1800" b="1" kern="1200" dirty="0"/>
            <a:t>الهدف:</a:t>
          </a:r>
          <a:r>
            <a:rPr lang="ar-EG" sz="1800" kern="1200" dirty="0"/>
            <a:t> الوصول إلى </a:t>
          </a:r>
          <a:r>
            <a:rPr lang="ar-EG" sz="1800" b="1" kern="1200" dirty="0"/>
            <a:t>500 متابع على فيسبوك</a:t>
          </a:r>
          <a:r>
            <a:rPr lang="ar-EG" sz="1800" kern="1200" dirty="0"/>
            <a:t> خلال أول شهرين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ar-EG" sz="1800" b="1" kern="1200" dirty="0"/>
            <a:t>الفئة المستهدفة:</a:t>
          </a:r>
          <a:r>
            <a:rPr lang="ar-EG" sz="1800" kern="1200" dirty="0"/>
            <a:t> فتيات الجامعات والشابات العاملات من سن 18 إلى 35</a:t>
          </a:r>
          <a:endParaRPr lang="en-US" sz="1800" kern="1200" dirty="0"/>
        </a:p>
      </dsp:txBody>
      <dsp:txXfrm>
        <a:off x="523693" y="3393834"/>
        <a:ext cx="4615110" cy="2879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FE331-E6D1-49B4-B053-B0592C892BE0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751E-0B50-473E-AC44-E940256D6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70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18AE-CD10-9C17-2640-4907BB0E8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76F09-AFFE-B924-EFD1-8596B46B0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8E83B-855D-769D-5D28-6DEC44DD1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92666-F216-303D-2910-55C19C83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2244F-61A2-6A21-0A65-F2FD6EF1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25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36C2-F482-291C-647A-AAB38413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06F0D8-6498-1968-861E-F0596339F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8D94B-F1AF-4A9D-A14C-2016DC87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3C312-B2A9-7187-43F2-7D218AF41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C8E2B-4CDF-A1B3-6AE5-A70216AB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6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FB0F98-2EEF-8B61-F6DA-437E8A89A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B7E23-CA39-4AA0-647A-D32197740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9C946-30EC-289B-A898-EE1D330C0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6189F-BF82-8AEE-04A6-7A21D21E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6220D-7A87-5C60-657E-7227A0F0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9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DDBE-B2F6-7B92-1889-B24F2969B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D47F8-A0C5-F032-DC20-7C3CB0019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4272-70D3-58B1-556B-F62135AD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A3617-5AEB-7716-45F1-50D786B9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1D2BA-7357-E16F-E167-2DCC5276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32C7-3EB6-B4ED-6594-056803B2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650FC-9967-B68D-835E-E26EB5523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14258-D6E2-DDAF-D422-552D5547B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ADEF9-5B2C-A043-76EB-519267BF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24A7C-AC15-4E39-CE00-D6FAEAAF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7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D9FA-ED1B-E942-D8A4-E94F520C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AC72D-13A1-F5D5-28D6-80D5DE2812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19BC94-20F4-3EF1-0BE8-F71F6AE2F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41EB4-7699-AAF9-C3C7-561C478C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DAFFA-6A9D-7592-0152-EF3C865A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1D938-14D2-9D06-C603-98085F42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01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1104-5522-C71E-CC51-FCA047FF9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9553E-3EE4-8848-8D15-BAFAC06EE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F5326-E291-98DD-1262-D0286F898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917D0-5FE6-E72F-816C-CE2969E2E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26401D-E167-37BF-0E54-C169056C1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20787F-5611-C840-6E38-3F1E09E3F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255D7D-D2C5-73E5-19F3-1DFC75355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88F59C-2322-B999-779F-C87CA05A4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9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B919-34AF-C357-1B95-2D781B78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B4C87-2542-73A3-1784-88C6397A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6996A-7057-9787-A5BF-888DAA31B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37244-52D8-C94A-CD59-3D378BB1A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7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AE84FF-0DEA-8553-416B-679BCBD59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795B5-61F6-2A9B-E487-BC547A9C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452B3-D095-5CB8-6601-28F2C4CD8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7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0A926-07A0-E787-DE89-D44B3FB6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94779-2DD9-3D58-68D3-662754EC0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09568-9473-7C74-0244-D095EF45A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B9C4A-A215-4816-1D8F-06E0C19C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1DDFD-C15A-01A0-EE36-C504A78F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A978B-0A10-D142-0D75-E92605AD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7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6175-42AC-40A5-2AC9-4D795D22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ED4032-74B7-4AA1-492D-5934C77B59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9C6A5-337E-8AD1-5EEE-A5EA51F22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4AE99-90A4-8341-902B-318BF7FE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000F7-D10D-94B4-68B8-AE6B2FB43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3A42D-EBDC-D457-E81D-08E40E9E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88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E482E-D153-2881-CB9D-B8A1A9CD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1128D-B346-805E-9284-40F3F56B1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FDF10-36C0-9035-DC3A-1A9D1A8D6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AAC38-1A27-2C51-9AD0-4DBDDC411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C813B-BA40-D77F-1ABA-1453A33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4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cmit.mit.edu/problem-solvin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shscarf.eg" TargetMode="External"/><Relationship Id="rId2" Type="http://schemas.openxmlformats.org/officeDocument/2006/relationships/hyperlink" Target="https://www.facebook.com/profile.php?id=6155655442334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post-it-note/c/competitor-analysis.html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iabac.org/blog/the-role-of-business-analytics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-sa/3.0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principlesmanagement/chapter/6-4-characteristics-of-effective-goals-and-objectives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crossnowhere.net/home-seo-strategy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xhere.com/ko/photo/547742" TargetMode="Externa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cs.google.com/spreadsheets/d/1X3RQ_DtmVmnXXTq91A0qHqAP0j2KRpcb4ki6vwShPj8/edit?gid=0#gid=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epngimg.com/png/66252-suite-google-docs-hd-image-free-png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magodelpc.cloud/strategia-di-marketing-digitale/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ist.com/free-photo-sztkr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kafiil.com/" TargetMode="External"/><Relationship Id="rId13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4.jpeg"/><Relationship Id="rId12" Type="http://schemas.openxmlformats.org/officeDocument/2006/relationships/hyperlink" Target="https://www.linkedin.com/in/ali-fakhrany-041422357?utm_source=share&amp;utm_campaign=share_via&amp;utm_content=profile&amp;utm_medium=ios_app" TargetMode="External"/><Relationship Id="rId2" Type="http://schemas.openxmlformats.org/officeDocument/2006/relationships/hyperlink" Target="https://www.linkedin.com/in/abdelrhman-hamed23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upwork.com/freelancers/~015b0215b757cbc876" TargetMode="External"/><Relationship Id="rId11" Type="http://schemas.openxmlformats.org/officeDocument/2006/relationships/image" Target="../media/image46.jpeg"/><Relationship Id="rId5" Type="http://schemas.openxmlformats.org/officeDocument/2006/relationships/image" Target="../media/image43.jpg"/><Relationship Id="rId15" Type="http://schemas.openxmlformats.org/officeDocument/2006/relationships/hyperlink" Target="https://academy.hsoub.com/entrepreneurship/team/%D9%83%D9%8A%D9%81%D9%8A%D8%A9-%D8%A8%D9%86%D8%A7%D8%A1-%D9%81%D8%B1%D9%8A%D9%82-%D8%B9%D9%85%D9%84-r792/" TargetMode="External"/><Relationship Id="rId10" Type="http://schemas.openxmlformats.org/officeDocument/2006/relationships/hyperlink" Target="https://www.upwork.com/services/product/marketing-increase-your-sales-leads-with-expert-facebook-ads-media-buying-1975242458631335589" TargetMode="External"/><Relationship Id="rId4" Type="http://schemas.openxmlformats.org/officeDocument/2006/relationships/hyperlink" Target="https://www.linkedin.com/in/mohamed-abdelhady-6b339141" TargetMode="External"/><Relationship Id="rId9" Type="http://schemas.openxmlformats.org/officeDocument/2006/relationships/image" Target="../media/image45.jpeg"/><Relationship Id="rId1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K.TiTiscarves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png/62585-logo-computer-facebook-icons-hd-image-free-png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post-it-note/m/market-research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-educ.com/author/hassanyussef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hsoub.com/entrepreneurship/business/%D8%A7%D8%B3%D8%AA%D8%B9%D9%85%D8%A7%D9%84-%D8%A7%D8%AE%D8%AA%D8%A8%D8%A7%D8%B1-%D8%A7%D9%84%D9%82%D8%A8%D9%88%D9%84-%D9%84%D8%B6%D9%85%D8%A7%D9%86-%D8%AC%D9%88%D8%AF%D8%A9-%D8%A7%D9%84%D9%85%D9%86%D8%AA%D8%AC-r1114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rga.net/7-content-marketing-strategy-mistakes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sing for a picture&#10;&#10;AI-generated content may be incorrect.">
            <a:extLst>
              <a:ext uri="{FF2B5EF4-FFF2-40B4-BE49-F238E27FC236}">
                <a16:creationId xmlns:a16="http://schemas.microsoft.com/office/drawing/2014/main" id="{EF51F1FE-6357-D897-237D-74788D177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96" y="-2774"/>
            <a:ext cx="19142474" cy="103036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2494A3-5F1D-53E3-2B15-3C79A49E2E0A}"/>
              </a:ext>
            </a:extLst>
          </p:cNvPr>
          <p:cNvSpPr txBox="1"/>
          <p:nvPr/>
        </p:nvSpPr>
        <p:spPr>
          <a:xfrm>
            <a:off x="8716618" y="9563100"/>
            <a:ext cx="95713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chemeClr val="bg1"/>
                </a:solidFill>
              </a:rPr>
              <a:t>Supervised By</a:t>
            </a:r>
            <a:r>
              <a:rPr lang="en-US" sz="2400">
                <a:solidFill>
                  <a:schemeClr val="bg1"/>
                </a:solidFill>
              </a:rPr>
              <a:t>: Dr. Sameh Ibrahim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350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7649264" cy="3092755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98F04-CBB1-8B7F-5B4A-163E30DB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551" y="914395"/>
            <a:ext cx="14088631" cy="1996262"/>
          </a:xfrm>
        </p:spPr>
        <p:txBody>
          <a:bodyPr>
            <a:normAutofit/>
          </a:bodyPr>
          <a:lstStyle/>
          <a:p>
            <a:pPr rtl="1"/>
            <a:r>
              <a:rPr lang="en-US" dirty="0"/>
              <a:t>📊 </a:t>
            </a:r>
            <a:r>
              <a:rPr lang="ar-EG" b="1" dirty="0"/>
              <a:t>الوضع الحالي </a:t>
            </a:r>
            <a:r>
              <a:rPr lang="en-US" b="1" dirty="0"/>
              <a:t>Current Situation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E9DB6-C7DA-E7C4-FFEE-D6F3DE0E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297543"/>
            <a:ext cx="9829799" cy="5876659"/>
          </a:xfrm>
        </p:spPr>
        <p:txBody>
          <a:bodyPr>
            <a:normAutofit/>
          </a:bodyPr>
          <a:lstStyle/>
          <a:p>
            <a:pPr algn="r" rtl="1"/>
            <a:r>
              <a:rPr lang="en-US" sz="2800" b="1" dirty="0"/>
              <a:t>🧭 </a:t>
            </a:r>
            <a:r>
              <a:rPr lang="ar-EG" sz="2800" b="1" dirty="0"/>
              <a:t>موقع البراند</a:t>
            </a:r>
          </a:p>
          <a:p>
            <a:pPr marL="0" indent="0" algn="r" rtl="1">
              <a:buNone/>
            </a:pPr>
            <a:r>
              <a:rPr lang="ar-EG" sz="2600" dirty="0"/>
              <a:t>البراند في بداية الطريق داخل سوق مزدحم بالمنافسين.</a:t>
            </a:r>
          </a:p>
          <a:p>
            <a:pPr marL="0" indent="0" algn="r" rtl="1">
              <a:buNone/>
            </a:pPr>
            <a:r>
              <a:rPr lang="ar-EG" sz="2600" dirty="0"/>
              <a:t>ما يميز البراند هو الرؤية المختلفة للحجاب باعتباره قطعة أساسية لإبراز أناقة المرأة المحجبة، وليس مجرد التزام اجتماعي.</a:t>
            </a:r>
          </a:p>
          <a:p>
            <a:pPr algn="r" rtl="1"/>
            <a:r>
              <a:rPr lang="en-US" sz="2800" b="1" dirty="0"/>
              <a:t>💬 </a:t>
            </a:r>
            <a:r>
              <a:rPr lang="ar-EG" sz="2800" b="1" dirty="0"/>
              <a:t>فهم العميل</a:t>
            </a:r>
          </a:p>
          <a:p>
            <a:pPr marL="0" indent="0" algn="r" rtl="1">
              <a:buNone/>
            </a:pPr>
            <a:r>
              <a:rPr lang="ar-EG" sz="2600" dirty="0"/>
              <a:t>الفئة العمرية: 20 – 35 سنة</a:t>
            </a:r>
          </a:p>
          <a:p>
            <a:pPr marL="0" indent="0" algn="r" rtl="1">
              <a:buNone/>
            </a:pPr>
            <a:r>
              <a:rPr lang="ar-EG" sz="2600" dirty="0"/>
              <a:t>الفئة الاجتماعية: الطبقة المتوسطة</a:t>
            </a:r>
          </a:p>
          <a:p>
            <a:pPr marL="0" indent="0" algn="r" rtl="1">
              <a:buNone/>
            </a:pPr>
            <a:r>
              <a:rPr lang="ar-EG" sz="2600" dirty="0"/>
              <a:t>الموقع الجغرافي: سكان القاهرة</a:t>
            </a:r>
          </a:p>
          <a:p>
            <a:pPr marL="0" indent="0" algn="r" rtl="1">
              <a:buNone/>
            </a:pPr>
            <a:r>
              <a:rPr lang="ar-EG" sz="2600" dirty="0"/>
              <a:t>القنوات الأساسية: منصات التواصل الاجتماعي – فيسبوك</a:t>
            </a:r>
          </a:p>
          <a:p>
            <a:pPr marL="0" indent="0" algn="r" rtl="1">
              <a:buNone/>
            </a:pPr>
            <a:r>
              <a:rPr lang="ar-EG" sz="2600" dirty="0"/>
              <a:t>يدركون رسالة البراند جيدًا ويؤمنون بأن الحجاب جزء من الهوية والأناقة في آنٍ واحد.</a:t>
            </a:r>
          </a:p>
          <a:p>
            <a:pPr algn="r" rtl="1"/>
            <a:endParaRPr lang="en-US" sz="2600" dirty="0"/>
          </a:p>
        </p:txBody>
      </p:sp>
      <p:pic>
        <p:nvPicPr>
          <p:cNvPr id="5" name="Picture 4" descr="Cartoon a cartoon of a person looking at a computer screen&#10;&#10;AI-generated content may be incorrect.">
            <a:extLst>
              <a:ext uri="{FF2B5EF4-FFF2-40B4-BE49-F238E27FC236}">
                <a16:creationId xmlns:a16="http://schemas.microsoft.com/office/drawing/2014/main" id="{F331226D-B169-208A-CE71-C9B62A9C0D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CC67"/>
              </a:clrFrom>
              <a:clrTo>
                <a:srgbClr val="FECC6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12207" y="4389791"/>
            <a:ext cx="7182758" cy="3627292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072436" y="9314121"/>
            <a:ext cx="10215562" cy="972879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1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64F69-7503-773C-3EF8-D5522C58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1" y="547687"/>
            <a:ext cx="7876974" cy="2710958"/>
          </a:xfrm>
        </p:spPr>
        <p:txBody>
          <a:bodyPr>
            <a:normAutofit/>
          </a:bodyPr>
          <a:lstStyle/>
          <a:p>
            <a:r>
              <a:rPr lang="en-US" b="1"/>
              <a:t>📈 Market Trend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E07A4-CA25-19E2-3DD1-7149C33D0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" y="3499945"/>
            <a:ext cx="9672828" cy="5765499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en-US" sz="3600" b="1" dirty="0"/>
              <a:t>🌿 </a:t>
            </a:r>
            <a:r>
              <a:rPr lang="ar-EG" sz="3600" b="1" dirty="0"/>
              <a:t>الجديد في السوق</a:t>
            </a:r>
            <a:br>
              <a:rPr lang="ar-EG" sz="3600" b="1" dirty="0"/>
            </a:br>
            <a:endParaRPr lang="ar-EG" sz="3600" b="1" dirty="0"/>
          </a:p>
          <a:p>
            <a:pPr algn="r" rtl="1"/>
            <a:r>
              <a:rPr lang="ar-EG" sz="3000" dirty="0"/>
              <a:t>الطرح القطنية المنقوشة هي الأكثر انتشارًا حاليًا.</a:t>
            </a:r>
          </a:p>
          <a:p>
            <a:pPr algn="r" rtl="1"/>
            <a:r>
              <a:rPr lang="ar-EG" sz="3000" dirty="0"/>
              <a:t>النقوش مستوحاة من التراث وتعبر عن قضايا إنسانية (مثل قضية فلسطين).</a:t>
            </a:r>
          </a:p>
          <a:p>
            <a:pPr algn="r" rtl="1"/>
            <a:r>
              <a:rPr lang="ar-EG" sz="3000" dirty="0"/>
              <a:t>انتشار العروض الترويجية مثل:</a:t>
            </a:r>
            <a:br>
              <a:rPr lang="ar-EG" sz="3000" dirty="0"/>
            </a:br>
            <a:r>
              <a:rPr lang="ar-EG" sz="3000" i="1" dirty="0"/>
              <a:t>“اشتري قطعتين واحصل على الثالثة مجانًا.”</a:t>
            </a:r>
            <a:endParaRPr lang="ar-EG" sz="3000" dirty="0"/>
          </a:p>
          <a:p>
            <a:pPr algn="r" rtl="1"/>
            <a:r>
              <a:rPr lang="ar-EG" sz="3000" dirty="0"/>
              <a:t>الاعتماد على خامات خفيفة ومريحة تناسب فصلي الربيع والصيف.</a:t>
            </a:r>
          </a:p>
          <a:p>
            <a:pPr algn="r" rtl="1"/>
            <a:endParaRPr lang="en-US" sz="3000" dirty="0"/>
          </a:p>
        </p:txBody>
      </p:sp>
      <p:pic>
        <p:nvPicPr>
          <p:cNvPr id="4" name="object 2" descr="A person wearing a scarf&#10;&#10;AI-generated content may be incorrect.">
            <a:extLst>
              <a:ext uri="{FF2B5EF4-FFF2-40B4-BE49-F238E27FC236}">
                <a16:creationId xmlns:a16="http://schemas.microsoft.com/office/drawing/2014/main" id="{3C086ED0-556A-1424-1DA2-9E8053478973}"/>
              </a:ext>
            </a:extLst>
          </p:cNvPr>
          <p:cNvPicPr/>
          <p:nvPr/>
        </p:nvPicPr>
        <p:blipFill>
          <a:blip r:embed="rId2" cstate="print"/>
          <a:srcRect t="8105" r="-3" b="22918"/>
          <a:stretch>
            <a:fillRect/>
          </a:stretch>
        </p:blipFill>
        <p:spPr>
          <a:xfrm>
            <a:off x="9343822" y="10"/>
            <a:ext cx="8944178" cy="10286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8982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FE534-67FC-3DA9-F24B-E7495CAC0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493" y="580395"/>
            <a:ext cx="15099183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🧩 Competitor Analysis | تحليل المنافسين</a:t>
            </a:r>
            <a:endParaRPr lang="en-US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3" y="2998267"/>
            <a:ext cx="17181892" cy="117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04618"/>
            <a:ext cx="17075043" cy="6401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E57CA-579A-2C1E-D0E0-A9A05FE320F4}"/>
              </a:ext>
            </a:extLst>
          </p:cNvPr>
          <p:cNvSpPr txBox="1"/>
          <p:nvPr/>
        </p:nvSpPr>
        <p:spPr>
          <a:xfrm>
            <a:off x="1190491" y="3899263"/>
            <a:ext cx="6796347" cy="5459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💡 </a:t>
            </a:r>
            <a:r>
              <a:rPr lang="en-US" sz="2800" b="1" dirty="0" err="1"/>
              <a:t>ملاحظات</a:t>
            </a:r>
            <a:r>
              <a:rPr lang="en-US" sz="2800" b="1" dirty="0"/>
              <a:t> </a:t>
            </a:r>
            <a:r>
              <a:rPr lang="en-US" sz="2800" b="1" dirty="0" err="1"/>
              <a:t>تحليلية</a:t>
            </a:r>
            <a:endParaRPr lang="en-US" sz="2800" b="1" dirty="0"/>
          </a:p>
          <a:p>
            <a:pPr algn="r" rtl="1">
              <a:lnSpc>
                <a:spcPct val="150000"/>
              </a:lnSpc>
              <a:spcAft>
                <a:spcPts val="600"/>
              </a:spcAft>
            </a:pPr>
            <a:r>
              <a:rPr lang="en-US" sz="2400" dirty="0"/>
              <a:t>Pastel Scarves </a:t>
            </a:r>
            <a:r>
              <a:rPr lang="en-US" sz="2400" dirty="0" err="1"/>
              <a:t>يتمتع</a:t>
            </a:r>
            <a:r>
              <a:rPr lang="en-US" sz="2400" dirty="0"/>
              <a:t> </a:t>
            </a:r>
            <a:r>
              <a:rPr lang="en-US" sz="2400" dirty="0" err="1"/>
              <a:t>بانتشار</a:t>
            </a:r>
            <a:r>
              <a:rPr lang="en-US" sz="2400" dirty="0"/>
              <a:t> </a:t>
            </a:r>
            <a:r>
              <a:rPr lang="en-US" sz="2400" dirty="0" err="1"/>
              <a:t>أعلى</a:t>
            </a:r>
            <a:r>
              <a:rPr lang="en-US" sz="2400" dirty="0"/>
              <a:t> </a:t>
            </a:r>
            <a:r>
              <a:rPr lang="en-US" sz="2400" dirty="0" err="1"/>
              <a:t>وجودة</a:t>
            </a:r>
            <a:r>
              <a:rPr lang="en-US" sz="2400" dirty="0"/>
              <a:t> </a:t>
            </a:r>
            <a:r>
              <a:rPr lang="en-US" sz="2400" dirty="0" err="1"/>
              <a:t>بصرية</a:t>
            </a:r>
            <a:r>
              <a:rPr lang="en-US" sz="2400" dirty="0"/>
              <a:t> </a:t>
            </a:r>
            <a:r>
              <a:rPr lang="en-US" sz="2400" dirty="0" err="1"/>
              <a:t>قوية</a:t>
            </a:r>
            <a:r>
              <a:rPr lang="en-US" sz="2400" dirty="0"/>
              <a:t> </a:t>
            </a:r>
            <a:r>
              <a:rPr lang="en-US" sz="2400" dirty="0" err="1"/>
              <a:t>في</a:t>
            </a:r>
            <a:r>
              <a:rPr lang="en-US" sz="2400" dirty="0"/>
              <a:t> </a:t>
            </a:r>
            <a:r>
              <a:rPr lang="en-US" sz="2400" dirty="0" err="1"/>
              <a:t>التصوير</a:t>
            </a:r>
            <a:r>
              <a:rPr lang="en-US" sz="2400" dirty="0"/>
              <a:t> </a:t>
            </a:r>
            <a:r>
              <a:rPr lang="en-US" sz="2400" dirty="0" err="1"/>
              <a:t>والتصميم</a:t>
            </a:r>
            <a:r>
              <a:rPr lang="en-US" sz="2400" dirty="0"/>
              <a:t>.</a:t>
            </a:r>
          </a:p>
          <a:p>
            <a:pPr algn="r" rtl="1">
              <a:lnSpc>
                <a:spcPct val="150000"/>
              </a:lnSpc>
              <a:spcAft>
                <a:spcPts val="600"/>
              </a:spcAft>
            </a:pPr>
            <a:r>
              <a:rPr lang="en-US" sz="2400" dirty="0"/>
              <a:t>Ash Scarf </a:t>
            </a:r>
            <a:r>
              <a:rPr lang="en-US" sz="2400" dirty="0" err="1"/>
              <a:t>مازال</a:t>
            </a:r>
            <a:r>
              <a:rPr lang="en-US" sz="2400" dirty="0"/>
              <a:t> </a:t>
            </a:r>
            <a:r>
              <a:rPr lang="en-US" sz="2400" dirty="0" err="1"/>
              <a:t>في</a:t>
            </a:r>
            <a:r>
              <a:rPr lang="en-US" sz="2400" dirty="0"/>
              <a:t> </a:t>
            </a:r>
            <a:r>
              <a:rPr lang="en-US" sz="2400" dirty="0" err="1"/>
              <a:t>مرحلة</a:t>
            </a:r>
            <a:r>
              <a:rPr lang="en-US" sz="2400" dirty="0"/>
              <a:t> </a:t>
            </a:r>
            <a:r>
              <a:rPr lang="en-US" sz="2400" dirty="0" err="1"/>
              <a:t>النمو</a:t>
            </a:r>
            <a:r>
              <a:rPr lang="en-US" sz="2400" dirty="0"/>
              <a:t>، </a:t>
            </a:r>
            <a:r>
              <a:rPr lang="en-US" sz="2400" dirty="0" err="1"/>
              <a:t>لكن</a:t>
            </a:r>
            <a:r>
              <a:rPr lang="en-US" sz="2400" dirty="0"/>
              <a:t> </a:t>
            </a:r>
            <a:r>
              <a:rPr lang="en-US" sz="2400" dirty="0" err="1"/>
              <a:t>يتفاعل</a:t>
            </a:r>
            <a:r>
              <a:rPr lang="en-US" sz="2400" dirty="0"/>
              <a:t> </a:t>
            </a:r>
            <a:r>
              <a:rPr lang="en-US" sz="2400" dirty="0" err="1"/>
              <a:t>بشكل</a:t>
            </a:r>
            <a:r>
              <a:rPr lang="en-US" sz="2400" dirty="0"/>
              <a:t> </a:t>
            </a:r>
            <a:r>
              <a:rPr lang="en-US" sz="2400" dirty="0" err="1"/>
              <a:t>مباشر</a:t>
            </a:r>
            <a:r>
              <a:rPr lang="en-US" sz="2400" dirty="0"/>
              <a:t> </a:t>
            </a:r>
            <a:r>
              <a:rPr lang="en-US" sz="2400" dirty="0" err="1"/>
              <a:t>مع</a:t>
            </a:r>
            <a:r>
              <a:rPr lang="en-US" sz="2400" dirty="0"/>
              <a:t> </a:t>
            </a:r>
            <a:r>
              <a:rPr lang="en-US" sz="2400" dirty="0" err="1"/>
              <a:t>جمهوره</a:t>
            </a:r>
            <a:r>
              <a:rPr lang="en-US" sz="2400" dirty="0"/>
              <a:t> </a:t>
            </a:r>
            <a:r>
              <a:rPr lang="en-US" sz="2400" dirty="0" err="1"/>
              <a:t>ويقدّم</a:t>
            </a:r>
            <a:r>
              <a:rPr lang="en-US" sz="2400" dirty="0"/>
              <a:t> </a:t>
            </a:r>
            <a:r>
              <a:rPr lang="en-US" sz="2400" dirty="0" err="1"/>
              <a:t>محتوى</a:t>
            </a:r>
            <a:r>
              <a:rPr lang="en-US" sz="2400" dirty="0"/>
              <a:t> </a:t>
            </a:r>
            <a:r>
              <a:rPr lang="en-US" sz="2400" dirty="0" err="1"/>
              <a:t>بسيط</a:t>
            </a:r>
            <a:r>
              <a:rPr lang="en-US" sz="2400" dirty="0"/>
              <a:t> </a:t>
            </a:r>
            <a:r>
              <a:rPr lang="en-US" sz="2400" dirty="0" err="1"/>
              <a:t>ومقرب</a:t>
            </a:r>
            <a:r>
              <a:rPr lang="en-US" sz="2400" dirty="0"/>
              <a:t>.</a:t>
            </a:r>
          </a:p>
          <a:p>
            <a:pPr algn="r" rtl="1">
              <a:lnSpc>
                <a:spcPct val="150000"/>
              </a:lnSpc>
              <a:spcAft>
                <a:spcPts val="600"/>
              </a:spcAft>
            </a:pPr>
            <a:r>
              <a:rPr lang="en-US" sz="2400" dirty="0" err="1"/>
              <a:t>كلا</a:t>
            </a:r>
            <a:r>
              <a:rPr lang="en-US" sz="2400" dirty="0"/>
              <a:t> </a:t>
            </a:r>
            <a:r>
              <a:rPr lang="en-US" sz="2400" dirty="0" err="1"/>
              <a:t>البراندين</a:t>
            </a:r>
            <a:r>
              <a:rPr lang="en-US" sz="2400" dirty="0"/>
              <a:t> </a:t>
            </a:r>
            <a:r>
              <a:rPr lang="en-US" sz="2400" dirty="0" err="1"/>
              <a:t>يستهدفان</a:t>
            </a:r>
            <a:r>
              <a:rPr lang="en-US" sz="2400" dirty="0"/>
              <a:t> </a:t>
            </a:r>
            <a:r>
              <a:rPr lang="en-US" sz="2400" dirty="0" err="1"/>
              <a:t>المحجبات</a:t>
            </a:r>
            <a:r>
              <a:rPr lang="en-US" sz="2400" dirty="0"/>
              <a:t> </a:t>
            </a:r>
            <a:r>
              <a:rPr lang="en-US" sz="2400" dirty="0" err="1"/>
              <a:t>الشابات</a:t>
            </a:r>
            <a:r>
              <a:rPr lang="en-US" sz="2400" dirty="0"/>
              <a:t> </a:t>
            </a:r>
            <a:r>
              <a:rPr lang="en-US" sz="2400" dirty="0" err="1"/>
              <a:t>المهتمات</a:t>
            </a:r>
            <a:r>
              <a:rPr lang="en-US" sz="2400" dirty="0"/>
              <a:t> </a:t>
            </a:r>
            <a:r>
              <a:rPr lang="en-US" sz="2400" dirty="0" err="1"/>
              <a:t>بالأناقة</a:t>
            </a:r>
            <a:r>
              <a:rPr lang="en-US" sz="2400" dirty="0"/>
              <a:t> </a:t>
            </a:r>
            <a:r>
              <a:rPr lang="en-US" sz="2400" dirty="0" err="1"/>
              <a:t>والموضة</a:t>
            </a:r>
            <a:r>
              <a:rPr lang="en-US" sz="2400" dirty="0"/>
              <a:t> </a:t>
            </a:r>
            <a:r>
              <a:rPr lang="en-US" sz="2400" dirty="0" err="1"/>
              <a:t>بأسعار</a:t>
            </a:r>
            <a:r>
              <a:rPr lang="en-US" sz="2400" dirty="0"/>
              <a:t> </a:t>
            </a:r>
            <a:r>
              <a:rPr lang="en-US" sz="2400" dirty="0" err="1"/>
              <a:t>مناسبة</a:t>
            </a:r>
            <a:r>
              <a:rPr lang="en-US" sz="24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842060" y="3469541"/>
            <a:ext cx="1172550" cy="2285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30DE5F-AA9E-011F-7E17-28456D8E97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86240"/>
              </p:ext>
            </p:extLst>
          </p:nvPr>
        </p:nvGraphicFramePr>
        <p:xfrm>
          <a:off x="8534400" y="5464044"/>
          <a:ext cx="8305800" cy="318465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33920">
                  <a:extLst>
                    <a:ext uri="{9D8B030D-6E8A-4147-A177-3AD203B41FA5}">
                      <a16:colId xmlns:a16="http://schemas.microsoft.com/office/drawing/2014/main" val="297447592"/>
                    </a:ext>
                  </a:extLst>
                </a:gridCol>
                <a:gridCol w="1731300">
                  <a:extLst>
                    <a:ext uri="{9D8B030D-6E8A-4147-A177-3AD203B41FA5}">
                      <a16:colId xmlns:a16="http://schemas.microsoft.com/office/drawing/2014/main" val="1208251617"/>
                    </a:ext>
                  </a:extLst>
                </a:gridCol>
                <a:gridCol w="1794745">
                  <a:extLst>
                    <a:ext uri="{9D8B030D-6E8A-4147-A177-3AD203B41FA5}">
                      <a16:colId xmlns:a16="http://schemas.microsoft.com/office/drawing/2014/main" val="3996820030"/>
                    </a:ext>
                  </a:extLst>
                </a:gridCol>
                <a:gridCol w="1463427">
                  <a:extLst>
                    <a:ext uri="{9D8B030D-6E8A-4147-A177-3AD203B41FA5}">
                      <a16:colId xmlns:a16="http://schemas.microsoft.com/office/drawing/2014/main" val="3346843454"/>
                    </a:ext>
                  </a:extLst>
                </a:gridCol>
                <a:gridCol w="1782408">
                  <a:extLst>
                    <a:ext uri="{9D8B030D-6E8A-4147-A177-3AD203B41FA5}">
                      <a16:colId xmlns:a16="http://schemas.microsoft.com/office/drawing/2014/main" val="573414516"/>
                    </a:ext>
                  </a:extLst>
                </a:gridCol>
              </a:tblGrid>
              <a:tr h="12812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2800" b="1">
                          <a:solidFill>
                            <a:schemeClr val="bg1"/>
                          </a:solidFill>
                        </a:rPr>
                        <a:t>المنافس</a:t>
                      </a:r>
                      <a:endParaRPr lang="ar-EG" sz="2800">
                        <a:solidFill>
                          <a:schemeClr val="bg1"/>
                        </a:solidFill>
                      </a:endParaRPr>
                    </a:p>
                  </a:txBody>
                  <a:tcPr marL="94416" marR="94416" marT="47208" marB="47208" anchor="ctr">
                    <a:solidFill>
                      <a:srgbClr val="450C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2800" b="1" dirty="0">
                          <a:solidFill>
                            <a:schemeClr val="bg1"/>
                          </a:solidFill>
                        </a:rPr>
                        <a:t>نوع المنافس</a:t>
                      </a:r>
                      <a:endParaRPr lang="ar-EG" sz="2800" dirty="0">
                        <a:solidFill>
                          <a:schemeClr val="bg1"/>
                        </a:solidFill>
                      </a:endParaRPr>
                    </a:p>
                  </a:txBody>
                  <a:tcPr marL="94416" marR="94416" marT="47208" marB="47208" anchor="ctr">
                    <a:solidFill>
                      <a:srgbClr val="450C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2800" b="1" dirty="0">
                          <a:solidFill>
                            <a:schemeClr val="bg1"/>
                          </a:solidFill>
                        </a:rPr>
                        <a:t>لينك الصفحة على فيسبوك</a:t>
                      </a:r>
                      <a:endParaRPr lang="ar-EG" sz="2800" dirty="0">
                        <a:solidFill>
                          <a:schemeClr val="bg1"/>
                        </a:solidFill>
                      </a:endParaRPr>
                    </a:p>
                  </a:txBody>
                  <a:tcPr marL="94416" marR="94416" marT="47208" marB="47208" anchor="ctr">
                    <a:solidFill>
                      <a:srgbClr val="450C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2800" b="1" dirty="0">
                          <a:solidFill>
                            <a:schemeClr val="bg1"/>
                          </a:solidFill>
                        </a:rPr>
                        <a:t>عدد المتابعين</a:t>
                      </a:r>
                      <a:endParaRPr lang="ar-EG" sz="2800" dirty="0">
                        <a:solidFill>
                          <a:schemeClr val="bg1"/>
                        </a:solidFill>
                      </a:endParaRPr>
                    </a:p>
                  </a:txBody>
                  <a:tcPr marL="94416" marR="94416" marT="47208" marB="47208" anchor="ctr">
                    <a:solidFill>
                      <a:srgbClr val="450C0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2800" b="1" dirty="0">
                          <a:solidFill>
                            <a:schemeClr val="bg1"/>
                          </a:solidFill>
                        </a:rPr>
                        <a:t>الجمهور المستهدف</a:t>
                      </a:r>
                      <a:endParaRPr lang="ar-EG" sz="2800" dirty="0">
                        <a:solidFill>
                          <a:schemeClr val="bg1"/>
                        </a:solidFill>
                      </a:endParaRPr>
                    </a:p>
                  </a:txBody>
                  <a:tcPr marL="94416" marR="94416" marT="47208" marB="47208" anchor="ctr">
                    <a:solidFill>
                      <a:srgbClr val="450C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942478"/>
                  </a:ext>
                </a:extLst>
              </a:tr>
              <a:tr h="9516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0"/>
                        <a:t>Pastel Scarves</a:t>
                      </a:r>
                    </a:p>
                  </a:txBody>
                  <a:tcPr marL="94416" marR="94416" marT="47208" marB="472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2000" b="0"/>
                        <a:t>منافس </a:t>
                      </a:r>
                      <a:r>
                        <a:rPr lang="en-US" sz="2000" b="0"/>
                        <a:t>Benchmark</a:t>
                      </a:r>
                    </a:p>
                  </a:txBody>
                  <a:tcPr marL="94416" marR="94416" marT="47208" marB="472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0">
                          <a:hlinkClick r:id="rId2"/>
                        </a:rPr>
                        <a:t>Facebook Link</a:t>
                      </a:r>
                      <a:endParaRPr lang="en-US" sz="2000" b="0"/>
                    </a:p>
                  </a:txBody>
                  <a:tcPr marL="94416" marR="94416" marT="47208" marB="472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0" dirty="0"/>
                        <a:t>3.3k followers</a:t>
                      </a:r>
                    </a:p>
                  </a:txBody>
                  <a:tcPr marL="94416" marR="94416" marT="47208" marB="472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2000" b="0" dirty="0"/>
                        <a:t>المحجبات من 18 إلى 35 سنة</a:t>
                      </a:r>
                    </a:p>
                  </a:txBody>
                  <a:tcPr marL="94416" marR="94416" marT="47208" marB="47208" anchor="ctr"/>
                </a:tc>
                <a:extLst>
                  <a:ext uri="{0D108BD9-81ED-4DB2-BD59-A6C34878D82A}">
                    <a16:rowId xmlns:a16="http://schemas.microsoft.com/office/drawing/2014/main" val="3353156626"/>
                  </a:ext>
                </a:extLst>
              </a:tr>
              <a:tr h="9516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0"/>
                        <a:t>Ash Scarf</a:t>
                      </a:r>
                    </a:p>
                  </a:txBody>
                  <a:tcPr marL="94416" marR="94416" marT="47208" marB="472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2000" b="0"/>
                        <a:t>منافس مباشر</a:t>
                      </a:r>
                    </a:p>
                  </a:txBody>
                  <a:tcPr marL="94416" marR="94416" marT="47208" marB="472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0">
                          <a:hlinkClick r:id="rId3"/>
                        </a:rPr>
                        <a:t>Facebook Link</a:t>
                      </a:r>
                      <a:endParaRPr lang="en-US" sz="2000" b="0"/>
                    </a:p>
                  </a:txBody>
                  <a:tcPr marL="94416" marR="94416" marT="47208" marB="472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0"/>
                        <a:t>183 followers</a:t>
                      </a:r>
                    </a:p>
                  </a:txBody>
                  <a:tcPr marL="94416" marR="94416" marT="47208" marB="472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2000" b="0" dirty="0"/>
                        <a:t>المحجبات من 20 إلى 35 سنة</a:t>
                      </a:r>
                    </a:p>
                  </a:txBody>
                  <a:tcPr marL="94416" marR="94416" marT="47208" marB="47208" anchor="ctr"/>
                </a:tc>
                <a:extLst>
                  <a:ext uri="{0D108BD9-81ED-4DB2-BD59-A6C34878D82A}">
                    <a16:rowId xmlns:a16="http://schemas.microsoft.com/office/drawing/2014/main" val="2977786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980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975B29-4878-CDAD-6B41-4AEB8D677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34E49-A284-461B-4456-626ADF023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493" y="580395"/>
            <a:ext cx="15099183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🧩 Competitor Analysis | تحليل المنافسين</a:t>
            </a:r>
            <a:endParaRPr lang="en-US" sz="7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3" y="2998267"/>
            <a:ext cx="17181892" cy="117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04618"/>
            <a:ext cx="17075043" cy="6401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648FB-9916-8905-D43D-26257759142E}"/>
              </a:ext>
            </a:extLst>
          </p:cNvPr>
          <p:cNvSpPr txBox="1"/>
          <p:nvPr/>
        </p:nvSpPr>
        <p:spPr>
          <a:xfrm>
            <a:off x="457201" y="3899263"/>
            <a:ext cx="7529638" cy="5459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500" b="1" dirty="0"/>
              <a:t>💡 </a:t>
            </a:r>
            <a:r>
              <a:rPr lang="en-US" sz="3500" b="1" dirty="0" err="1"/>
              <a:t>التحليل</a:t>
            </a:r>
            <a:r>
              <a:rPr lang="en-US" sz="3500" b="1" dirty="0"/>
              <a:t> </a:t>
            </a:r>
            <a:r>
              <a:rPr lang="en-US" sz="3500" b="1" dirty="0" err="1"/>
              <a:t>العام</a:t>
            </a:r>
            <a:endParaRPr lang="en-US" sz="3500" b="1" dirty="0"/>
          </a:p>
          <a:p>
            <a:pPr indent="-228600" algn="r" rtl="1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Pastel Scarves </a:t>
            </a:r>
            <a:r>
              <a:rPr lang="en-US" sz="3000" dirty="0" err="1"/>
              <a:t>يتميز</a:t>
            </a:r>
            <a:r>
              <a:rPr lang="en-US" sz="3000" dirty="0"/>
              <a:t> </a:t>
            </a:r>
            <a:r>
              <a:rPr lang="en-US" sz="3000" dirty="0" err="1"/>
              <a:t>بتنوع</a:t>
            </a:r>
            <a:r>
              <a:rPr lang="en-US" sz="3000" dirty="0"/>
              <a:t> </a:t>
            </a:r>
            <a:r>
              <a:rPr lang="en-US" sz="3000" dirty="0" err="1"/>
              <a:t>الخامات</a:t>
            </a:r>
            <a:r>
              <a:rPr lang="en-US" sz="3000" dirty="0"/>
              <a:t> </a:t>
            </a:r>
            <a:r>
              <a:rPr lang="en-US" sz="3000" dirty="0" err="1"/>
              <a:t>واحترافية</a:t>
            </a:r>
            <a:r>
              <a:rPr lang="en-US" sz="3000" dirty="0"/>
              <a:t> </a:t>
            </a:r>
            <a:r>
              <a:rPr lang="en-US" sz="3000" dirty="0" err="1"/>
              <a:t>التصوير</a:t>
            </a:r>
            <a:r>
              <a:rPr lang="en-US" sz="3000" dirty="0"/>
              <a:t> </a:t>
            </a:r>
            <a:r>
              <a:rPr lang="en-US" sz="3000" dirty="0" err="1"/>
              <a:t>والعروض</a:t>
            </a:r>
            <a:r>
              <a:rPr lang="en-US" sz="3000" dirty="0"/>
              <a:t>.</a:t>
            </a:r>
          </a:p>
          <a:p>
            <a:pPr indent="-228600" algn="r" rtl="1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Ash Scarf </a:t>
            </a:r>
            <a:r>
              <a:rPr lang="en-US" sz="3000" dirty="0" err="1"/>
              <a:t>يعتمد</a:t>
            </a:r>
            <a:r>
              <a:rPr lang="en-US" sz="3000" dirty="0"/>
              <a:t> </a:t>
            </a:r>
            <a:r>
              <a:rPr lang="en-US" sz="3000" dirty="0" err="1"/>
              <a:t>على</a:t>
            </a:r>
            <a:r>
              <a:rPr lang="en-US" sz="3000" dirty="0"/>
              <a:t> </a:t>
            </a:r>
            <a:r>
              <a:rPr lang="en-US" sz="3000" dirty="0" err="1"/>
              <a:t>البساطة</a:t>
            </a:r>
            <a:r>
              <a:rPr lang="en-US" sz="3000" dirty="0"/>
              <a:t> </a:t>
            </a:r>
            <a:r>
              <a:rPr lang="en-US" sz="3000" dirty="0" err="1"/>
              <a:t>والمحتوى</a:t>
            </a:r>
            <a:r>
              <a:rPr lang="en-US" sz="3000" dirty="0"/>
              <a:t> </a:t>
            </a:r>
            <a:r>
              <a:rPr lang="en-US" sz="3000" dirty="0" err="1"/>
              <a:t>الواقعي</a:t>
            </a:r>
            <a:r>
              <a:rPr lang="en-US" sz="3000" dirty="0"/>
              <a:t> </a:t>
            </a:r>
            <a:r>
              <a:rPr lang="en-US" sz="3000" dirty="0" err="1"/>
              <a:t>القريب</a:t>
            </a:r>
            <a:r>
              <a:rPr lang="en-US" sz="3000" dirty="0"/>
              <a:t> </a:t>
            </a:r>
            <a:r>
              <a:rPr lang="en-US" sz="3000" dirty="0" err="1"/>
              <a:t>من</a:t>
            </a:r>
            <a:r>
              <a:rPr lang="en-US" sz="3000" dirty="0"/>
              <a:t> </a:t>
            </a:r>
            <a:r>
              <a:rPr lang="en-US" sz="3000" dirty="0" err="1"/>
              <a:t>العميل</a:t>
            </a:r>
            <a:r>
              <a:rPr lang="en-US" sz="3000" dirty="0"/>
              <a:t>.</a:t>
            </a:r>
          </a:p>
          <a:p>
            <a:pPr indent="-228600" algn="r" rtl="1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 err="1"/>
              <a:t>كلا</a:t>
            </a:r>
            <a:r>
              <a:rPr lang="en-US" sz="3000" dirty="0"/>
              <a:t> </a:t>
            </a:r>
            <a:r>
              <a:rPr lang="en-US" sz="3000" dirty="0" err="1"/>
              <a:t>البراندين</a:t>
            </a:r>
            <a:r>
              <a:rPr lang="en-US" sz="3000" dirty="0"/>
              <a:t> </a:t>
            </a:r>
            <a:r>
              <a:rPr lang="en-US" sz="3000" dirty="0" err="1"/>
              <a:t>يعتمدان</a:t>
            </a:r>
            <a:r>
              <a:rPr lang="en-US" sz="3000" dirty="0"/>
              <a:t> </a:t>
            </a:r>
            <a:r>
              <a:rPr lang="en-US" sz="3000" dirty="0" err="1"/>
              <a:t>على</a:t>
            </a:r>
            <a:r>
              <a:rPr lang="en-US" sz="3000" dirty="0"/>
              <a:t> </a:t>
            </a:r>
            <a:r>
              <a:rPr lang="en-US" sz="3000" dirty="0" err="1"/>
              <a:t>التواجد</a:t>
            </a:r>
            <a:r>
              <a:rPr lang="en-US" sz="3000" dirty="0"/>
              <a:t> </a:t>
            </a:r>
            <a:r>
              <a:rPr lang="en-US" sz="3000" dirty="0" err="1"/>
              <a:t>الرقمي</a:t>
            </a:r>
            <a:r>
              <a:rPr lang="en-US" sz="3000" dirty="0"/>
              <a:t> </a:t>
            </a:r>
            <a:r>
              <a:rPr lang="en-US" sz="3000" dirty="0" err="1"/>
              <a:t>والتفاعل</a:t>
            </a:r>
            <a:r>
              <a:rPr lang="en-US" sz="3000" dirty="0"/>
              <a:t> </a:t>
            </a:r>
            <a:r>
              <a:rPr lang="en-US" sz="3000" dirty="0" err="1"/>
              <a:t>عبر</a:t>
            </a:r>
            <a:r>
              <a:rPr lang="en-US" sz="3000" dirty="0"/>
              <a:t> </a:t>
            </a:r>
            <a:r>
              <a:rPr lang="en-US" sz="3000" dirty="0" err="1"/>
              <a:t>السوشيال</a:t>
            </a:r>
            <a:r>
              <a:rPr lang="en-US" sz="3000" dirty="0"/>
              <a:t> </a:t>
            </a:r>
            <a:r>
              <a:rPr lang="en-US" sz="3000" dirty="0" err="1"/>
              <a:t>ميديا</a:t>
            </a:r>
            <a:r>
              <a:rPr lang="en-US" sz="3000" dirty="0"/>
              <a:t> </a:t>
            </a:r>
            <a:r>
              <a:rPr lang="en-US" sz="3000" dirty="0" err="1"/>
              <a:t>بشكل</a:t>
            </a:r>
            <a:r>
              <a:rPr lang="en-US" sz="3000" dirty="0"/>
              <a:t> </a:t>
            </a:r>
            <a:r>
              <a:rPr lang="en-US" sz="3000" dirty="0" err="1"/>
              <a:t>أساسي</a:t>
            </a:r>
            <a:r>
              <a:rPr lang="en-US" sz="3000" dirty="0"/>
              <a:t>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842060" y="3469541"/>
            <a:ext cx="1172550" cy="2285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A9A192D-D05D-A714-FE03-C67E634A5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6170351"/>
              </p:ext>
            </p:extLst>
          </p:nvPr>
        </p:nvGraphicFramePr>
        <p:xfrm>
          <a:off x="8896796" y="3726382"/>
          <a:ext cx="7943405" cy="5571372"/>
        </p:xfrm>
        <a:graphic>
          <a:graphicData uri="http://schemas.openxmlformats.org/drawingml/2006/table">
            <a:tbl>
              <a:tblPr>
                <a:solidFill>
                  <a:srgbClr val="F2F2F2">
                    <a:alpha val="30196"/>
                  </a:srgbClr>
                </a:solidFill>
              </a:tblPr>
              <a:tblGrid>
                <a:gridCol w="2076004">
                  <a:extLst>
                    <a:ext uri="{9D8B030D-6E8A-4147-A177-3AD203B41FA5}">
                      <a16:colId xmlns:a16="http://schemas.microsoft.com/office/drawing/2014/main" val="3399672826"/>
                    </a:ext>
                  </a:extLst>
                </a:gridCol>
                <a:gridCol w="3037235">
                  <a:extLst>
                    <a:ext uri="{9D8B030D-6E8A-4147-A177-3AD203B41FA5}">
                      <a16:colId xmlns:a16="http://schemas.microsoft.com/office/drawing/2014/main" val="1705901638"/>
                    </a:ext>
                  </a:extLst>
                </a:gridCol>
                <a:gridCol w="2830166">
                  <a:extLst>
                    <a:ext uri="{9D8B030D-6E8A-4147-A177-3AD203B41FA5}">
                      <a16:colId xmlns:a16="http://schemas.microsoft.com/office/drawing/2014/main" val="446196999"/>
                    </a:ext>
                  </a:extLst>
                </a:gridCol>
              </a:tblGrid>
              <a:tr h="618571">
                <a:tc>
                  <a:txBody>
                    <a:bodyPr/>
                    <a:lstStyle/>
                    <a:p>
                      <a:pPr marL="0" algn="r" defTabSz="1371600" rtl="1" eaLnBrk="1" latinLnBrk="0" hangingPunct="1">
                        <a:buNone/>
                      </a:pPr>
                      <a:r>
                        <a:rPr lang="ar-EG" sz="2000" b="1" kern="1200" cap="none" spc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العنصر</a:t>
                      </a:r>
                    </a:p>
                  </a:txBody>
                  <a:tcPr marL="172672" marR="132824" marT="132824" marB="132824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371600" rtl="1" eaLnBrk="1" latinLnBrk="0" hangingPunct="1">
                        <a:buNone/>
                      </a:pPr>
                      <a:r>
                        <a:rPr lang="en-US" sz="2000" b="1" kern="1200" cap="none" spc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Pastel Scarves</a:t>
                      </a:r>
                    </a:p>
                  </a:txBody>
                  <a:tcPr marL="172672" marR="132824" marT="132824" marB="13282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371600" rtl="1" eaLnBrk="1" latinLnBrk="0" hangingPunct="1">
                        <a:buNone/>
                      </a:pPr>
                      <a:r>
                        <a:rPr lang="en-US" sz="2000" b="1" kern="1200" cap="none" spc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Ash Scarf</a:t>
                      </a:r>
                    </a:p>
                  </a:txBody>
                  <a:tcPr marL="172672" marR="132824" marT="132824" marB="13282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968578"/>
                  </a:ext>
                </a:extLst>
              </a:tr>
              <a:tr h="618571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b="1" cap="none" spc="0" dirty="0">
                          <a:solidFill>
                            <a:schemeClr val="bg1"/>
                          </a:solidFill>
                        </a:rPr>
                        <a:t>نوع المنافس</a:t>
                      </a:r>
                      <a:endParaRPr lang="ar-EG" sz="20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72672" marR="132824" marT="132824" marB="132824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cap="none" spc="0" dirty="0">
                          <a:solidFill>
                            <a:schemeClr val="tx1"/>
                          </a:solidFill>
                        </a:rPr>
                        <a:t>منافس </a:t>
                      </a:r>
                      <a:r>
                        <a:rPr lang="en-US" sz="2000" b="1" cap="none" spc="0" dirty="0">
                          <a:solidFill>
                            <a:schemeClr val="tx1"/>
                          </a:solidFill>
                        </a:rPr>
                        <a:t>Benchmark</a:t>
                      </a:r>
                      <a:endParaRPr lang="en-US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72672" marR="132824" marT="132824" marB="13282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cap="none" spc="0" dirty="0">
                          <a:solidFill>
                            <a:schemeClr val="tx1"/>
                          </a:solidFill>
                        </a:rPr>
                        <a:t>منافس </a:t>
                      </a:r>
                      <a:r>
                        <a:rPr lang="ar-EG" sz="2000" b="1" cap="none" spc="0" dirty="0">
                          <a:solidFill>
                            <a:schemeClr val="tx1"/>
                          </a:solidFill>
                        </a:rPr>
                        <a:t>مباشر</a:t>
                      </a:r>
                      <a:endParaRPr lang="ar-EG" sz="20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72672" marR="132824" marT="132824" marB="13282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045654"/>
                  </a:ext>
                </a:extLst>
              </a:tr>
              <a:tr h="618571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b="1" cap="none" spc="0" dirty="0">
                          <a:solidFill>
                            <a:schemeClr val="bg1"/>
                          </a:solidFill>
                        </a:rPr>
                        <a:t>الخامة المستخدمة</a:t>
                      </a:r>
                      <a:endParaRPr lang="ar-EG" sz="20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72672" marR="132824" marT="132824" marB="132824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cap="none" spc="0">
                          <a:solidFill>
                            <a:schemeClr val="tx1"/>
                          </a:solidFill>
                        </a:rPr>
                        <a:t>شيفون – مودال – قطن</a:t>
                      </a:r>
                    </a:p>
                  </a:txBody>
                  <a:tcPr marL="172672" marR="132824" marT="132824" marB="13282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cap="none" spc="0" dirty="0">
                          <a:solidFill>
                            <a:schemeClr val="tx1"/>
                          </a:solidFill>
                        </a:rPr>
                        <a:t>مودال</a:t>
                      </a:r>
                    </a:p>
                  </a:txBody>
                  <a:tcPr marL="172672" marR="132824" marT="132824" marB="13282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8733"/>
                  </a:ext>
                </a:extLst>
              </a:tr>
              <a:tr h="618571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b="1" cap="none" spc="0" dirty="0">
                          <a:solidFill>
                            <a:schemeClr val="bg1"/>
                          </a:solidFill>
                        </a:rPr>
                        <a:t>التسعير</a:t>
                      </a:r>
                      <a:endParaRPr lang="ar-EG" sz="20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72672" marR="132824" marT="132824" marB="132824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cap="none" spc="0" dirty="0">
                          <a:solidFill>
                            <a:schemeClr val="tx1"/>
                          </a:solidFill>
                        </a:rPr>
                        <a:t>قريب من أسعار السوق</a:t>
                      </a:r>
                    </a:p>
                  </a:txBody>
                  <a:tcPr marL="172672" marR="132824" marT="132824" marB="13282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cap="none" spc="0">
                          <a:solidFill>
                            <a:schemeClr val="tx1"/>
                          </a:solidFill>
                        </a:rPr>
                        <a:t>مرتفع نسبيًا مقارنة بالسوق</a:t>
                      </a:r>
                    </a:p>
                  </a:txBody>
                  <a:tcPr marL="172672" marR="132824" marT="132824" marB="13282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506365"/>
                  </a:ext>
                </a:extLst>
              </a:tr>
              <a:tr h="929973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b="1" cap="none" spc="0" dirty="0">
                          <a:solidFill>
                            <a:schemeClr val="bg1"/>
                          </a:solidFill>
                        </a:rPr>
                        <a:t>طريقة العرض</a:t>
                      </a:r>
                      <a:endParaRPr lang="ar-EG" sz="20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72672" marR="132824" marT="132824" marB="132824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cap="none" spc="0">
                          <a:solidFill>
                            <a:schemeClr val="tx1"/>
                          </a:solidFill>
                        </a:rPr>
                        <a:t>بوست + فيديو + فوتوشوت احترافي</a:t>
                      </a:r>
                    </a:p>
                  </a:txBody>
                  <a:tcPr marL="172672" marR="132824" marT="132824" marB="13282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cap="none" spc="0">
                          <a:solidFill>
                            <a:schemeClr val="tx1"/>
                          </a:solidFill>
                        </a:rPr>
                        <a:t>بوست + فيديو + فوتوشوت بسيط</a:t>
                      </a:r>
                    </a:p>
                  </a:txBody>
                  <a:tcPr marL="172672" marR="132824" marT="132824" marB="13282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611626"/>
                  </a:ext>
                </a:extLst>
              </a:tr>
              <a:tr h="618571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b="1" cap="none" spc="0" dirty="0">
                          <a:solidFill>
                            <a:schemeClr val="bg1"/>
                          </a:solidFill>
                        </a:rPr>
                        <a:t>المنصات</a:t>
                      </a:r>
                      <a:endParaRPr lang="ar-EG" sz="20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72672" marR="132824" marT="132824" marB="132824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فيسبوك</a:t>
                      </a:r>
                      <a:r>
                        <a:rPr lang="ar-EG" sz="2000" cap="none" spc="0" dirty="0">
                          <a:solidFill>
                            <a:schemeClr val="tx1"/>
                          </a:solidFill>
                        </a:rPr>
                        <a:t> – إنستجرام</a:t>
                      </a:r>
                    </a:p>
                  </a:txBody>
                  <a:tcPr marL="172672" marR="132824" marT="132824" marB="13282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cap="none" spc="0">
                          <a:solidFill>
                            <a:schemeClr val="tx1"/>
                          </a:solidFill>
                        </a:rPr>
                        <a:t>فيسبوك</a:t>
                      </a:r>
                    </a:p>
                  </a:txBody>
                  <a:tcPr marL="172672" marR="132824" marT="132824" marB="13282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460919"/>
                  </a:ext>
                </a:extLst>
              </a:tr>
              <a:tr h="618571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b="1" cap="none" spc="0" dirty="0">
                          <a:solidFill>
                            <a:schemeClr val="bg1"/>
                          </a:solidFill>
                        </a:rPr>
                        <a:t>عدد المتابعين</a:t>
                      </a:r>
                      <a:endParaRPr lang="ar-EG" sz="20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72672" marR="132824" marT="132824" marB="132824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3.3K followers</a:t>
                      </a:r>
                    </a:p>
                  </a:txBody>
                  <a:tcPr marL="172672" marR="132824" marT="132824" marB="13282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183 followers</a:t>
                      </a:r>
                    </a:p>
                  </a:txBody>
                  <a:tcPr marL="172672" marR="132824" marT="132824" marB="13282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87334"/>
                  </a:ext>
                </a:extLst>
              </a:tr>
              <a:tr h="929973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b="1" cap="none" spc="0" dirty="0">
                          <a:solidFill>
                            <a:schemeClr val="bg1"/>
                          </a:solidFill>
                        </a:rPr>
                        <a:t>الجمهور المستهدف</a:t>
                      </a:r>
                      <a:endParaRPr lang="ar-EG" sz="20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72672" marR="132824" marT="132824" marB="132824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cap="none" spc="0" dirty="0">
                          <a:solidFill>
                            <a:schemeClr val="tx1"/>
                          </a:solidFill>
                        </a:rPr>
                        <a:t>المحجبات من 18 إلى 35 سنة</a:t>
                      </a:r>
                    </a:p>
                  </a:txBody>
                  <a:tcPr marL="172672" marR="132824" marT="132824" marB="13282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000" cap="none" spc="0" dirty="0">
                          <a:solidFill>
                            <a:schemeClr val="tx1"/>
                          </a:solidFill>
                        </a:rPr>
                        <a:t>المحجبات من 20 إلى 35 سنة</a:t>
                      </a:r>
                    </a:p>
                  </a:txBody>
                  <a:tcPr marL="172672" marR="132824" marT="132824" marB="13282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280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06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8287999" cy="3125259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43012" y="741621"/>
            <a:ext cx="15801975" cy="12261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800" b="1"/>
            </a:pP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Competitor Analysis | </a:t>
            </a: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تحليل</a:t>
            </a: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المنافسين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25899"/>
              </p:ext>
            </p:extLst>
          </p:nvPr>
        </p:nvGraphicFramePr>
        <p:xfrm>
          <a:off x="533400" y="3332768"/>
          <a:ext cx="17449800" cy="612073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833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2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3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0780">
                <a:tc>
                  <a:txBody>
                    <a:bodyPr/>
                    <a:lstStyle/>
                    <a:p>
                      <a:pPr algn="ctr">
                        <a:defRPr sz="1400" b="1">
                          <a:latin typeface="Arial"/>
                        </a:defRPr>
                      </a:pPr>
                      <a:r>
                        <a:rPr sz="2200" b="1" cap="none" spc="0" dirty="0" err="1">
                          <a:solidFill>
                            <a:schemeClr val="bg1"/>
                          </a:solidFill>
                        </a:rPr>
                        <a:t>العنصر</a:t>
                      </a:r>
                      <a:endParaRPr sz="22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62909" marR="62909" marT="30926" marB="125818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 b="1">
                          <a:latin typeface="Arial"/>
                        </a:defRPr>
                      </a:pPr>
                      <a:r>
                        <a:rPr sz="2200" b="1" cap="none" spc="0" dirty="0">
                          <a:solidFill>
                            <a:schemeClr val="bg1"/>
                          </a:solidFill>
                        </a:rPr>
                        <a:t>Pastel Scarves</a:t>
                      </a:r>
                    </a:p>
                  </a:txBody>
                  <a:tcPr marL="62909" marR="62909" marT="30926" marB="125818" anchor="b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 b="1">
                          <a:latin typeface="Arial"/>
                        </a:defRPr>
                      </a:pPr>
                      <a:r>
                        <a:rPr sz="2200" b="1" cap="none" spc="0" dirty="0">
                          <a:solidFill>
                            <a:schemeClr val="bg1"/>
                          </a:solidFill>
                        </a:rPr>
                        <a:t>Ash Scarf</a:t>
                      </a:r>
                    </a:p>
                  </a:txBody>
                  <a:tcPr marL="62909" marR="62909" marT="30926" marB="125818" anchor="b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995">
                <a:tc>
                  <a:txBody>
                    <a:bodyPr/>
                    <a:lstStyle/>
                    <a:p>
                      <a:pPr algn="ctr">
                        <a:defRPr sz="1400" b="1">
                          <a:latin typeface="Arial"/>
                        </a:defRPr>
                      </a:pP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نوع</a:t>
                      </a:r>
                      <a:r>
                        <a:rPr sz="1700" b="1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المنافس</a:t>
                      </a:r>
                      <a:endParaRPr sz="17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62909" marR="62909" marT="30926" marB="125818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منافس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Benchmark</a:t>
                      </a:r>
                    </a:p>
                  </a:txBody>
                  <a:tcPr marL="62909" marR="62909" marT="30926" marB="1258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منافس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مباشر</a:t>
                      </a:r>
                      <a:endParaRPr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909" marR="62909" marT="30926" marB="12581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995">
                <a:tc>
                  <a:txBody>
                    <a:bodyPr/>
                    <a:lstStyle/>
                    <a:p>
                      <a:pPr algn="ctr">
                        <a:defRPr sz="1400" b="1">
                          <a:latin typeface="Arial"/>
                        </a:defRPr>
                      </a:pP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الخامة</a:t>
                      </a:r>
                      <a:r>
                        <a:rPr sz="1700" b="1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المستخدمة</a:t>
                      </a:r>
                      <a:endParaRPr sz="17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62909" marR="62909" marT="30926" marB="125818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شيفون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–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مودال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–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قطن</a:t>
                      </a:r>
                      <a:endParaRPr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909" marR="62909" marT="30926" marB="1258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مودال</a:t>
                      </a:r>
                      <a:endParaRPr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09" marR="62909" marT="30926" marB="12581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995">
                <a:tc>
                  <a:txBody>
                    <a:bodyPr/>
                    <a:lstStyle/>
                    <a:p>
                      <a:pPr algn="ctr">
                        <a:defRPr sz="1400" b="1">
                          <a:latin typeface="Arial"/>
                        </a:defRPr>
                      </a:pP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التسعير</a:t>
                      </a:r>
                      <a:endParaRPr sz="17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62909" marR="62909" marT="30926" marB="125818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قريب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من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أسعار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السوق</a:t>
                      </a:r>
                      <a:endParaRPr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09" marR="62909" marT="30926" marB="1258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مرتفع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نسبيًا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مقارنة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بالسوق</a:t>
                      </a:r>
                      <a:endParaRPr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909" marR="62909" marT="30926" marB="12581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995">
                <a:tc>
                  <a:txBody>
                    <a:bodyPr/>
                    <a:lstStyle/>
                    <a:p>
                      <a:pPr algn="ctr">
                        <a:defRPr sz="1400" b="1">
                          <a:latin typeface="Arial"/>
                        </a:defRPr>
                      </a:pP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طريقة</a:t>
                      </a:r>
                      <a:r>
                        <a:rPr sz="1700" b="1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العرض</a:t>
                      </a:r>
                      <a:endParaRPr sz="17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62909" marR="62909" marT="30926" marB="125818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بوست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فيديو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فوتوشوت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احترافي</a:t>
                      </a:r>
                      <a:endParaRPr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09" marR="62909" marT="30926" marB="1258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بوست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فيديو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فوتوشوت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بسيط</a:t>
                      </a:r>
                      <a:endParaRPr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09" marR="62909" marT="30926" marB="12581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995">
                <a:tc>
                  <a:txBody>
                    <a:bodyPr/>
                    <a:lstStyle/>
                    <a:p>
                      <a:pPr algn="ctr">
                        <a:defRPr sz="1400" b="1">
                          <a:latin typeface="Arial"/>
                        </a:defRPr>
                      </a:pP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المنصات</a:t>
                      </a:r>
                      <a:endParaRPr sz="17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62909" marR="62909" marT="30926" marB="125818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فيسبوك – إنستجرام</a:t>
                      </a:r>
                    </a:p>
                  </a:txBody>
                  <a:tcPr marL="62909" marR="62909" marT="30926" marB="1258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فيسبوك</a:t>
                      </a:r>
                      <a:endParaRPr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09" marR="62909" marT="30926" marB="12581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995">
                <a:tc>
                  <a:txBody>
                    <a:bodyPr/>
                    <a:lstStyle/>
                    <a:p>
                      <a:pPr algn="ctr">
                        <a:defRPr sz="1400" b="1">
                          <a:latin typeface="Arial"/>
                        </a:defRPr>
                      </a:pP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عدد</a:t>
                      </a:r>
                      <a:r>
                        <a:rPr sz="1700" b="1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المتابعين</a:t>
                      </a:r>
                      <a:endParaRPr sz="17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62909" marR="62909" marT="30926" marB="125818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3.3K followers</a:t>
                      </a:r>
                    </a:p>
                  </a:txBody>
                  <a:tcPr marL="62909" marR="62909" marT="30926" marB="1258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183 followers</a:t>
                      </a:r>
                    </a:p>
                  </a:txBody>
                  <a:tcPr marL="62909" marR="62909" marT="30926" marB="12581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995">
                <a:tc>
                  <a:txBody>
                    <a:bodyPr/>
                    <a:lstStyle/>
                    <a:p>
                      <a:pPr algn="ctr">
                        <a:defRPr sz="1400" b="1">
                          <a:latin typeface="Arial"/>
                        </a:defRPr>
                      </a:pP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الجمهور</a:t>
                      </a:r>
                      <a:r>
                        <a:rPr sz="1700" b="1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المستهدف</a:t>
                      </a:r>
                      <a:endParaRPr sz="17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62909" marR="62909" marT="30926" marB="125818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المحجبات من 18 إلى 35 سنة</a:t>
                      </a:r>
                    </a:p>
                  </a:txBody>
                  <a:tcPr marL="62909" marR="62909" marT="30926" marB="1258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المحجبات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من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20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إلى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35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سنة</a:t>
                      </a:r>
                      <a:endParaRPr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909" marR="62909" marT="30926" marB="12581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5995">
                <a:tc>
                  <a:txBody>
                    <a:bodyPr/>
                    <a:lstStyle/>
                    <a:p>
                      <a:pPr algn="ctr">
                        <a:defRPr sz="1400" b="1">
                          <a:latin typeface="Arial"/>
                        </a:defRPr>
                      </a:pP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الميزة</a:t>
                      </a:r>
                      <a:r>
                        <a:rPr sz="1700" b="1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التنافسية</a:t>
                      </a:r>
                      <a:endParaRPr sz="17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62909" marR="62909" marT="30926" marB="125818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محتوى جيد من حيث التصوير وإبراز جودة المنتج، وجود إعلانات ممولة، متجر إلكتروني، عروض مستمرة</a:t>
                      </a:r>
                    </a:p>
                  </a:txBody>
                  <a:tcPr marL="62909" marR="62909" marT="30926" marB="1258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محتوى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جيد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من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حيث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التصوير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وإبراز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جودة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المنتج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،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خامات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عالية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الجودة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،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عروض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مستمرة</a:t>
                      </a:r>
                      <a:endParaRPr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09" marR="62909" marT="30926" marB="125818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5995">
                <a:tc>
                  <a:txBody>
                    <a:bodyPr/>
                    <a:lstStyle/>
                    <a:p>
                      <a:pPr algn="ctr">
                        <a:defRPr sz="1400" b="1">
                          <a:latin typeface="Arial"/>
                        </a:defRPr>
                      </a:pP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نقاط</a:t>
                      </a:r>
                      <a:r>
                        <a:rPr sz="1700" b="1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القوة</a:t>
                      </a:r>
                      <a:endParaRPr sz="17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62909" marR="62909" marT="30926" marB="125818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تنوع المحتوى – جودة التصوير – وجود متجر إلكتروني</a:t>
                      </a:r>
                    </a:p>
                  </a:txBody>
                  <a:tcPr marL="62909" marR="62909" marT="30926" marB="1258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جودة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الخامات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–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إبراز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المنتج</a:t>
                      </a: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err="1">
                          <a:solidFill>
                            <a:schemeClr val="tx1"/>
                          </a:solidFill>
                        </a:rPr>
                        <a:t>بصريًا</a:t>
                      </a:r>
                      <a:endParaRPr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2909" marR="62909" marT="30926" marB="125818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5995">
                <a:tc>
                  <a:txBody>
                    <a:bodyPr/>
                    <a:lstStyle/>
                    <a:p>
                      <a:pPr algn="ctr">
                        <a:defRPr sz="1400" b="1">
                          <a:latin typeface="Arial"/>
                        </a:defRPr>
                      </a:pP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نقاط</a:t>
                      </a:r>
                      <a:r>
                        <a:rPr sz="1700" b="1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sz="1700" b="1" cap="none" spc="0" dirty="0" err="1">
                          <a:solidFill>
                            <a:schemeClr val="bg1"/>
                          </a:solidFill>
                        </a:rPr>
                        <a:t>الضعف</a:t>
                      </a:r>
                      <a:endParaRPr sz="17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62909" marR="62909" marT="30926" marB="125818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>
                          <a:solidFill>
                            <a:schemeClr val="tx1"/>
                          </a:solidFill>
                        </a:rPr>
                        <a:t>قلة التفاعل مقارنة بعدد المتابعين، الاعتماد الكبير على خامة الشيفون</a:t>
                      </a:r>
                    </a:p>
                  </a:txBody>
                  <a:tcPr marL="62909" marR="62909" marT="30926" marB="125818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defRPr sz="1400">
                          <a:latin typeface="Arial"/>
                        </a:defRPr>
                      </a:pP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قلة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التفاعل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جدًا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،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عدم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وجود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إعلانات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ممولة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،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تفاوت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في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مواعيد</a:t>
                      </a:r>
                      <a:r>
                        <a:rPr sz="1800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sz="1800" cap="none" spc="0" dirty="0" err="1">
                          <a:solidFill>
                            <a:schemeClr val="tx1"/>
                          </a:solidFill>
                        </a:rPr>
                        <a:t>النشر</a:t>
                      </a:r>
                      <a:endParaRPr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2909" marR="62909" marT="30926" marB="125818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6" name="Picture 5" descr="A notepad and pen next to a computer&#10;&#10;AI-generated content may be incorrect.">
            <a:extLst>
              <a:ext uri="{FF2B5EF4-FFF2-40B4-BE49-F238E27FC236}">
                <a16:creationId xmlns:a16="http://schemas.microsoft.com/office/drawing/2014/main" id="{9FC54A16-4004-0F8B-F8BF-337797984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43200" y="949130"/>
            <a:ext cx="2371425" cy="1580950"/>
          </a:xfrm>
          <a:prstGeom prst="ellipse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78705" y="8229600"/>
            <a:ext cx="4009295" cy="20574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group of people looking at a chart&#10;&#10;AI-generated content may be incorrect.">
            <a:extLst>
              <a:ext uri="{FF2B5EF4-FFF2-40B4-BE49-F238E27FC236}">
                <a16:creationId xmlns:a16="http://schemas.microsoft.com/office/drawing/2014/main" id="{9AA14085-778A-CD8C-058F-94746BC8A6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091" r="16855"/>
          <a:stretch>
            <a:fillRect/>
          </a:stretch>
        </p:blipFill>
        <p:spPr>
          <a:xfrm>
            <a:off x="12503426" y="2215791"/>
            <a:ext cx="4876800" cy="379801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3075" y="975240"/>
            <a:ext cx="4481848" cy="4481848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7CA51-FA38-99CE-7BFA-776F8570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1" y="719239"/>
            <a:ext cx="7886700" cy="1988345"/>
          </a:xfrm>
        </p:spPr>
        <p:txBody>
          <a:bodyPr>
            <a:normAutofit/>
          </a:bodyPr>
          <a:lstStyle/>
          <a:p>
            <a:pPr rtl="1"/>
            <a:r>
              <a:rPr lang="en-US"/>
              <a:t>💡 </a:t>
            </a:r>
            <a:r>
              <a:rPr lang="ar-EG" b="1"/>
              <a:t>ملخص التحليل | </a:t>
            </a:r>
            <a:r>
              <a:rPr lang="en-US" b="1"/>
              <a:t>Summary Insight</a:t>
            </a:r>
            <a:endParaRPr lang="en-US"/>
          </a:p>
        </p:txBody>
      </p:sp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EF31EF0C-299E-B3CB-856C-EEFC15A73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9439804"/>
              </p:ext>
            </p:extLst>
          </p:nvPr>
        </p:nvGraphicFramePr>
        <p:xfrm>
          <a:off x="457200" y="2963584"/>
          <a:ext cx="11125200" cy="67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D2D48B6-9FDB-D829-0BC3-A119743F1898}"/>
              </a:ext>
            </a:extLst>
          </p:cNvPr>
          <p:cNvSpPr txBox="1"/>
          <p:nvPr/>
        </p:nvSpPr>
        <p:spPr>
          <a:xfrm>
            <a:off x="15855924" y="10086945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iabac.org/blog/the-role-of-business-analytic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64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" y="0"/>
            <a:ext cx="18287997" cy="2363932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2193285" y="0"/>
            <a:ext cx="6094715" cy="2364618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61666" y="-7961667"/>
            <a:ext cx="2364669" cy="18288003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B309B-0F1C-B072-396A-61EDBAB2B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395" y="523297"/>
            <a:ext cx="15066035" cy="1316594"/>
          </a:xfrm>
        </p:spPr>
        <p:txBody>
          <a:bodyPr anchor="ctr">
            <a:normAutofit/>
          </a:bodyPr>
          <a:lstStyle/>
          <a:p>
            <a:r>
              <a:rPr lang="en-US" sz="6000" b="1">
                <a:solidFill>
                  <a:srgbClr val="FFFFFF"/>
                </a:solidFill>
              </a:rPr>
              <a:t>🧭 SWOT Analysis</a:t>
            </a:r>
            <a:endParaRPr lang="en-US" sz="600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48A69DF-3E2C-3184-896C-7D6ED553F1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5438100"/>
              </p:ext>
            </p:extLst>
          </p:nvPr>
        </p:nvGraphicFramePr>
        <p:xfrm>
          <a:off x="1049700" y="3168868"/>
          <a:ext cx="16857299" cy="62892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26300">
                  <a:extLst>
                    <a:ext uri="{9D8B030D-6E8A-4147-A177-3AD203B41FA5}">
                      <a16:colId xmlns:a16="http://schemas.microsoft.com/office/drawing/2014/main" val="2340074652"/>
                    </a:ext>
                  </a:extLst>
                </a:gridCol>
                <a:gridCol w="13830999">
                  <a:extLst>
                    <a:ext uri="{9D8B030D-6E8A-4147-A177-3AD203B41FA5}">
                      <a16:colId xmlns:a16="http://schemas.microsoft.com/office/drawing/2014/main" val="4146061803"/>
                    </a:ext>
                  </a:extLst>
                </a:gridCol>
              </a:tblGrid>
              <a:tr h="810893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900" b="1" cap="none" spc="0" dirty="0">
                          <a:solidFill>
                            <a:schemeClr val="bg1"/>
                          </a:solidFill>
                        </a:rPr>
                        <a:t>العنصر</a:t>
                      </a:r>
                      <a:endParaRPr lang="ar-EG" sz="29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91549" marR="191549" marT="191549" marB="957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900" b="1" cap="none" spc="0" dirty="0">
                          <a:solidFill>
                            <a:schemeClr val="bg1"/>
                          </a:solidFill>
                        </a:rPr>
                        <a:t>المحتوى</a:t>
                      </a:r>
                      <a:endParaRPr lang="ar-EG" sz="29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91549" marR="191549" marT="191549" marB="957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26779"/>
                  </a:ext>
                </a:extLst>
              </a:tr>
              <a:tr h="1257842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900" b="1" cap="none" spc="0" dirty="0">
                          <a:solidFill>
                            <a:schemeClr val="tx1"/>
                          </a:solidFill>
                        </a:rPr>
                        <a:t>نقاط القوة</a:t>
                      </a:r>
                      <a:br>
                        <a:rPr lang="ar-EG" sz="2900" b="1" cap="none" spc="0" dirty="0">
                          <a:solidFill>
                            <a:schemeClr val="tx1"/>
                          </a:solidFill>
                        </a:rPr>
                      </a:br>
                      <a:r>
                        <a:rPr lang="ar-EG" sz="2900" b="1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900" b="1" cap="none" spc="0" dirty="0">
                          <a:solidFill>
                            <a:schemeClr val="tx1"/>
                          </a:solidFill>
                        </a:rPr>
                        <a:t>Strengths</a:t>
                      </a:r>
                      <a:endParaRPr lang="en-US" sz="2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1549" marR="191549" marT="191549" marB="957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en-US" sz="2800" b="0" cap="none" spc="0" dirty="0">
                          <a:solidFill>
                            <a:schemeClr val="tx1"/>
                          </a:solidFill>
                        </a:rPr>
                        <a:t>🔹 </a:t>
                      </a:r>
                      <a:r>
                        <a:rPr lang="ar-EG" sz="2800" b="0" cap="none" spc="0" dirty="0">
                          <a:solidFill>
                            <a:schemeClr val="tx1"/>
                          </a:solidFill>
                        </a:rPr>
                        <a:t>تصميمات حديثة تواكب الموضة.</a:t>
                      </a:r>
                      <a:r>
                        <a:rPr lang="en-US" sz="2800" b="0" cap="none" spc="0" dirty="0">
                          <a:solidFill>
                            <a:schemeClr val="tx1"/>
                          </a:solidFill>
                        </a:rPr>
                        <a:t>🔹 </a:t>
                      </a:r>
                      <a:r>
                        <a:rPr lang="ar-EG" sz="2800" b="0" cap="none" spc="0" dirty="0">
                          <a:solidFill>
                            <a:schemeClr val="tx1"/>
                          </a:solidFill>
                        </a:rPr>
                        <a:t>التركيز على نمط الحياة الجامعية.</a:t>
                      </a:r>
                      <a:r>
                        <a:rPr lang="en-US" sz="2800" b="0" cap="none" spc="0" dirty="0">
                          <a:solidFill>
                            <a:schemeClr val="tx1"/>
                          </a:solidFill>
                        </a:rPr>
                        <a:t>🔹 </a:t>
                      </a:r>
                      <a:r>
                        <a:rPr lang="ar-EG" sz="2800" b="0" cap="none" spc="0" dirty="0">
                          <a:solidFill>
                            <a:schemeClr val="tx1"/>
                          </a:solidFill>
                        </a:rPr>
                        <a:t>فهم احتياجات الشابات المصريات.</a:t>
                      </a:r>
                    </a:p>
                  </a:txBody>
                  <a:tcPr marL="191549" marR="191549" marT="191549" marB="957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530825"/>
                  </a:ext>
                </a:extLst>
              </a:tr>
              <a:tr h="1257842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900" b="1" cap="none" spc="0" dirty="0">
                          <a:solidFill>
                            <a:schemeClr val="tx1"/>
                          </a:solidFill>
                        </a:rPr>
                        <a:t>نقاط الضعف </a:t>
                      </a:r>
                      <a:r>
                        <a:rPr lang="en-US" sz="2900" b="1" cap="none" spc="0" dirty="0">
                          <a:solidFill>
                            <a:schemeClr val="tx1"/>
                          </a:solidFill>
                        </a:rPr>
                        <a:t>Weaknesses</a:t>
                      </a:r>
                      <a:endParaRPr lang="en-US" sz="2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1549" marR="191549" marT="191549" marB="957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en-US" sz="2800" b="0" cap="none" spc="0" dirty="0">
                          <a:solidFill>
                            <a:schemeClr val="tx1"/>
                          </a:solidFill>
                        </a:rPr>
                        <a:t>🔹 </a:t>
                      </a:r>
                      <a:r>
                        <a:rPr lang="ar-EG" sz="2800" b="0" cap="none" spc="0" dirty="0">
                          <a:solidFill>
                            <a:schemeClr val="tx1"/>
                          </a:solidFill>
                        </a:rPr>
                        <a:t>علامة تجارية جديدة ليس لها وجود في السوق بعد.</a:t>
                      </a:r>
                      <a:r>
                        <a:rPr lang="en-US" sz="2800" b="0" cap="none" spc="0" dirty="0">
                          <a:solidFill>
                            <a:schemeClr val="tx1"/>
                          </a:solidFill>
                        </a:rPr>
                        <a:t>🔹 </a:t>
                      </a:r>
                      <a:r>
                        <a:rPr lang="ar-EG" sz="2800" b="0" cap="none" spc="0" dirty="0">
                          <a:solidFill>
                            <a:schemeClr val="tx1"/>
                          </a:solidFill>
                        </a:rPr>
                        <a:t>لا توجد قاعدة عملاء حالية.</a:t>
                      </a:r>
                      <a:r>
                        <a:rPr lang="en-US" sz="2800" b="0" cap="none" spc="0" dirty="0">
                          <a:solidFill>
                            <a:schemeClr val="tx1"/>
                          </a:solidFill>
                        </a:rPr>
                        <a:t>🔹 </a:t>
                      </a:r>
                      <a:r>
                        <a:rPr lang="ar-EG" sz="2800" b="0" cap="none" spc="0" dirty="0">
                          <a:solidFill>
                            <a:schemeClr val="tx1"/>
                          </a:solidFill>
                        </a:rPr>
                        <a:t>لا توجد قنوات توزيع ثابتة.</a:t>
                      </a:r>
                    </a:p>
                  </a:txBody>
                  <a:tcPr marL="191549" marR="191549" marT="191549" marB="957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8215988"/>
                  </a:ext>
                </a:extLst>
              </a:tr>
              <a:tr h="1704791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900" b="1" cap="none" spc="0" dirty="0">
                          <a:solidFill>
                            <a:schemeClr val="tx1"/>
                          </a:solidFill>
                        </a:rPr>
                        <a:t>الفرص</a:t>
                      </a:r>
                      <a:br>
                        <a:rPr lang="ar-EG" sz="2900" b="1" cap="none" spc="0" dirty="0">
                          <a:solidFill>
                            <a:schemeClr val="tx1"/>
                          </a:solidFill>
                        </a:rPr>
                      </a:br>
                      <a:r>
                        <a:rPr lang="ar-EG" sz="2900" b="1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900" b="1" cap="none" spc="0" dirty="0">
                          <a:solidFill>
                            <a:schemeClr val="tx1"/>
                          </a:solidFill>
                        </a:rPr>
                        <a:t>Opportunities</a:t>
                      </a:r>
                      <a:endParaRPr lang="en-US" sz="2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1549" marR="191549" marT="191549" marB="957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en-US" sz="2800" b="0" cap="none" spc="0" dirty="0">
                          <a:solidFill>
                            <a:schemeClr val="tx1"/>
                          </a:solidFill>
                        </a:rPr>
                        <a:t>🔹 </a:t>
                      </a:r>
                      <a:r>
                        <a:rPr lang="ar-EG" sz="2800" b="0" cap="none" spc="0" dirty="0">
                          <a:solidFill>
                            <a:schemeClr val="tx1"/>
                          </a:solidFill>
                        </a:rPr>
                        <a:t>نمو سوق الأزياء المحتشمة في مصر والمنطقة.</a:t>
                      </a:r>
                      <a:r>
                        <a:rPr lang="en-US" sz="2800" b="0" cap="none" spc="0" dirty="0">
                          <a:solidFill>
                            <a:schemeClr val="tx1"/>
                          </a:solidFill>
                        </a:rPr>
                        <a:t>🔹 </a:t>
                      </a:r>
                      <a:r>
                        <a:rPr lang="ar-EG" sz="2800" b="0" cap="none" spc="0" dirty="0">
                          <a:solidFill>
                            <a:schemeClr val="tx1"/>
                          </a:solidFill>
                        </a:rPr>
                        <a:t>زيادة استخدام وسائل التواصل الاجتماعي في التسويق.</a:t>
                      </a:r>
                      <a:r>
                        <a:rPr lang="en-US" sz="2800" b="0" cap="none" spc="0" dirty="0">
                          <a:solidFill>
                            <a:schemeClr val="tx1"/>
                          </a:solidFill>
                        </a:rPr>
                        <a:t>🔹 </a:t>
                      </a:r>
                      <a:r>
                        <a:rPr lang="ar-EG" sz="2800" b="0" cap="none" spc="0" dirty="0">
                          <a:solidFill>
                            <a:schemeClr val="tx1"/>
                          </a:solidFill>
                        </a:rPr>
                        <a:t>ارتفاع الطلب على الحجاب العملي المناسب للجامعات.</a:t>
                      </a:r>
                      <a:r>
                        <a:rPr lang="en-US" sz="2800" b="0" cap="none" spc="0" dirty="0">
                          <a:solidFill>
                            <a:schemeClr val="tx1"/>
                          </a:solidFill>
                        </a:rPr>
                        <a:t>🔹 </a:t>
                      </a:r>
                      <a:r>
                        <a:rPr lang="ar-EG" sz="2800" b="0" cap="none" spc="0" dirty="0">
                          <a:solidFill>
                            <a:schemeClr val="tx1"/>
                          </a:solidFill>
                        </a:rPr>
                        <a:t>توسّع التجارة الإلكترونية.</a:t>
                      </a:r>
                    </a:p>
                  </a:txBody>
                  <a:tcPr marL="191549" marR="191549" marT="191549" marB="957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15308"/>
                  </a:ext>
                </a:extLst>
              </a:tr>
              <a:tr h="1257842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900" b="1" cap="none" spc="0" dirty="0">
                          <a:solidFill>
                            <a:schemeClr val="tx1"/>
                          </a:solidFill>
                        </a:rPr>
                        <a:t>التهديدات</a:t>
                      </a:r>
                      <a:br>
                        <a:rPr lang="ar-EG" sz="2900" b="1" cap="none" spc="0" dirty="0">
                          <a:solidFill>
                            <a:schemeClr val="tx1"/>
                          </a:solidFill>
                        </a:rPr>
                      </a:br>
                      <a:r>
                        <a:rPr lang="ar-EG" sz="2900" b="1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900" b="1" cap="none" spc="0" dirty="0">
                          <a:solidFill>
                            <a:schemeClr val="tx1"/>
                          </a:solidFill>
                        </a:rPr>
                        <a:t>Threats</a:t>
                      </a:r>
                      <a:r>
                        <a:rPr lang="ar-EG" sz="2900" b="1" cap="none" spc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1549" marR="191549" marT="191549" marB="957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en-US" sz="2800" b="0" cap="none" spc="0" dirty="0">
                          <a:solidFill>
                            <a:schemeClr val="tx1"/>
                          </a:solidFill>
                        </a:rPr>
                        <a:t>🔹 </a:t>
                      </a:r>
                      <a:r>
                        <a:rPr lang="ar-EG" sz="2800" b="0" cap="none" spc="0" dirty="0">
                          <a:solidFill>
                            <a:schemeClr val="tx1"/>
                          </a:solidFill>
                        </a:rPr>
                        <a:t>ولاء العملاء القوي للمنافسين الحاليين.</a:t>
                      </a:r>
                      <a:r>
                        <a:rPr lang="en-US" sz="2800" b="0" cap="none" spc="0" dirty="0">
                          <a:solidFill>
                            <a:schemeClr val="tx1"/>
                          </a:solidFill>
                        </a:rPr>
                        <a:t>🔹 </a:t>
                      </a:r>
                      <a:r>
                        <a:rPr lang="ar-EG" sz="2800" b="0" cap="none" spc="0" dirty="0">
                          <a:solidFill>
                            <a:schemeClr val="tx1"/>
                          </a:solidFill>
                        </a:rPr>
                        <a:t>عدم الاستقرار الاقتصادي.</a:t>
                      </a:r>
                      <a:r>
                        <a:rPr lang="en-US" sz="2800" b="0" cap="none" spc="0" dirty="0">
                          <a:solidFill>
                            <a:schemeClr val="tx1"/>
                          </a:solidFill>
                        </a:rPr>
                        <a:t>🔹 </a:t>
                      </a:r>
                      <a:r>
                        <a:rPr lang="ar-EG" sz="2800" b="0" cap="none" spc="0" dirty="0">
                          <a:solidFill>
                            <a:schemeClr val="tx1"/>
                          </a:solidFill>
                        </a:rPr>
                        <a:t>تغيّر اتجاهات الموضة بشكل متسارع.</a:t>
                      </a:r>
                    </a:p>
                  </a:txBody>
                  <a:tcPr marL="191549" marR="191549" marT="191549" marB="957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854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731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2FDC7-3177-5AF3-BD3D-4E292110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🎯 Objectives | </a:t>
            </a:r>
            <a:r>
              <a:rPr lang="ar-EG" b="1" dirty="0"/>
              <a:t>الأهداف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F8C5D-D7CA-6935-AB49-06AED393FC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r" rtl="1"/>
            <a:r>
              <a:rPr lang="en-US" b="1" dirty="0"/>
              <a:t>📱 </a:t>
            </a:r>
            <a:r>
              <a:rPr lang="ar-EG" b="1" dirty="0"/>
              <a:t>أهداف خاصة بالسوشيال ميديا</a:t>
            </a:r>
            <a:br>
              <a:rPr lang="ar-EG" b="1" dirty="0"/>
            </a:br>
            <a:r>
              <a:rPr lang="ar-EG" b="1" dirty="0"/>
              <a:t> </a:t>
            </a:r>
            <a:r>
              <a:rPr lang="en-US" b="1" dirty="0"/>
              <a:t>Social Media Objectives</a:t>
            </a:r>
            <a:br>
              <a:rPr lang="ar-EG" b="1" dirty="0"/>
            </a:br>
            <a:br>
              <a:rPr lang="ar-EG" b="1" dirty="0"/>
            </a:br>
            <a:endParaRPr lang="en-US" b="1" dirty="0"/>
          </a:p>
          <a:p>
            <a:pPr marL="0" indent="0" algn="r" rtl="1">
              <a:lnSpc>
                <a:spcPct val="150000"/>
              </a:lnSpc>
              <a:buNone/>
            </a:pPr>
            <a:r>
              <a:rPr lang="ar-EG" sz="2800" dirty="0"/>
              <a:t>نشر بوست يوميًا لزيادة الوعي والانتشار.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ar-EG" sz="2800" dirty="0"/>
              <a:t>الوصول إلى 500 متابع على فيسبوك خلال شهرين.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ar-EG" sz="2800" dirty="0"/>
              <a:t>تحقيق من 4 إلى 5 عمليات شراء شهرية من خلال المنصات الرقمية.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06920-BCFF-5D51-DB75-08ADCCAF61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 rtl="1"/>
            <a:r>
              <a:rPr lang="en-US" b="1" dirty="0"/>
              <a:t>🛍️ </a:t>
            </a:r>
            <a:r>
              <a:rPr lang="ar-EG" b="1" dirty="0"/>
              <a:t>أهداف خاصة بالبراند</a:t>
            </a:r>
            <a:br>
              <a:rPr lang="ar-EG" b="1" dirty="0"/>
            </a:br>
            <a:r>
              <a:rPr lang="ar-EG" b="1" dirty="0"/>
              <a:t> </a:t>
            </a:r>
            <a:r>
              <a:rPr lang="en-US" b="1" dirty="0"/>
              <a:t>Brand Objectives</a:t>
            </a:r>
            <a:br>
              <a:rPr lang="ar-EG" b="1" dirty="0"/>
            </a:br>
            <a:br>
              <a:rPr lang="ar-EG" b="1" dirty="0"/>
            </a:br>
            <a:endParaRPr lang="en-US" b="1" dirty="0"/>
          </a:p>
          <a:p>
            <a:pPr marL="0" indent="0" algn="r" rtl="1">
              <a:lnSpc>
                <a:spcPct val="150000"/>
              </a:lnSpc>
              <a:buNone/>
            </a:pPr>
            <a:r>
              <a:rPr lang="ar-EG" sz="2800" dirty="0"/>
              <a:t>زيادة عدد الموديلات لتلبية تنوع الأذواق.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ar-EG" sz="2800" dirty="0"/>
              <a:t>إطلاق كولكشن جديد في كل مناسبة أو موسم.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ar-EG" sz="2800" dirty="0"/>
              <a:t>تحقيق الوعي بالبراند كعلامة تعبر عن الأناقة والبساطة للمحجبات.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ar-EG" sz="2800" dirty="0"/>
              <a:t>التوسع بعد 6 شهور عبر إضافة مكملات الحجاب (مثل الدبابيس والإكسسوارات).</a:t>
            </a:r>
          </a:p>
          <a:p>
            <a:endParaRPr lang="en-US" dirty="0"/>
          </a:p>
        </p:txBody>
      </p:sp>
      <p:pic>
        <p:nvPicPr>
          <p:cNvPr id="6" name="Picture 5" descr="A person holding a megaphone&#10;&#10;AI-generated content may be incorrect.">
            <a:extLst>
              <a:ext uri="{FF2B5EF4-FFF2-40B4-BE49-F238E27FC236}">
                <a16:creationId xmlns:a16="http://schemas.microsoft.com/office/drawing/2014/main" id="{A47F72D6-63A0-C121-29FB-4E57C43627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9029"/>
          <a:stretch>
            <a:fillRect/>
          </a:stretch>
        </p:blipFill>
        <p:spPr>
          <a:xfrm>
            <a:off x="838200" y="7810500"/>
            <a:ext cx="1905000" cy="261861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7542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22B3D-66FC-A4F1-4FCE-FEE2CCF9D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340" y="1284270"/>
            <a:ext cx="7919112" cy="1692102"/>
          </a:xfrm>
        </p:spPr>
        <p:txBody>
          <a:bodyPr anchor="ctr">
            <a:normAutofit/>
          </a:bodyPr>
          <a:lstStyle/>
          <a:p>
            <a:r>
              <a:rPr lang="en-US" sz="3800" b="1"/>
              <a:t>🧠 Content Strategy | </a:t>
            </a:r>
            <a:r>
              <a:rPr lang="ar-EG" sz="3800" b="1"/>
              <a:t>استراتيجية المحتوى</a:t>
            </a:r>
            <a:br>
              <a:rPr lang="ar-EG" sz="3800" b="1"/>
            </a:br>
            <a:endParaRPr lang="en-US" sz="3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625226"/>
            <a:ext cx="532796" cy="101019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97627" y="3185731"/>
            <a:ext cx="7462599" cy="411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C1AA-27CD-68E9-AFE8-31875416B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078" y="3495757"/>
            <a:ext cx="7917099" cy="5969378"/>
          </a:xfrm>
        </p:spPr>
        <p:txBody>
          <a:bodyPr anchor="ctr">
            <a:normAutofit/>
          </a:bodyPr>
          <a:lstStyle/>
          <a:p>
            <a:pPr marL="0" indent="0" algn="r" rtl="1">
              <a:buNone/>
            </a:pPr>
            <a:r>
              <a:rPr lang="en-US" sz="2800" b="1" dirty="0"/>
              <a:t>🎯 </a:t>
            </a:r>
            <a:r>
              <a:rPr lang="ar-EG" sz="2800" b="1" dirty="0"/>
              <a:t>الأهداف</a:t>
            </a:r>
          </a:p>
          <a:p>
            <a:pPr algn="r" rtl="1"/>
            <a:r>
              <a:rPr lang="ar-EG" sz="2400" dirty="0"/>
              <a:t>زيادة الوعي بالعلامة التجارية من خلال إبراز مميزات البراند ومساعدة الجمهور في الوصول إليه بسهولة.</a:t>
            </a:r>
          </a:p>
          <a:p>
            <a:pPr algn="r" rtl="1"/>
            <a:r>
              <a:rPr lang="ar-EG" sz="2400" dirty="0"/>
              <a:t>توصيل قيم البراند (</a:t>
            </a:r>
            <a:r>
              <a:rPr lang="en-US" sz="2400" dirty="0"/>
              <a:t>Value Proposition) </a:t>
            </a:r>
            <a:r>
              <a:rPr lang="ar-EG" sz="2400" dirty="0"/>
              <a:t>التي تجمع بين الأناقة والجودة لتلبية احتياجات المرأة التي تبحث عن أسلوب محتشم وأنيق.</a:t>
            </a:r>
          </a:p>
          <a:p>
            <a:pPr algn="r" rtl="1"/>
            <a:r>
              <a:rPr lang="ar-EG" sz="2400" dirty="0"/>
              <a:t>تعزيز صورة البراند كخيار أنيق وعملي للمحجبات في الحياة اليومية.</a:t>
            </a:r>
          </a:p>
          <a:p>
            <a:pPr algn="r" rtl="1"/>
            <a:r>
              <a:rPr lang="ar-EG" sz="2400" dirty="0"/>
              <a:t>نشر محتوى تفاعلي وجذاب يُظهر جودة المنتجات ويزيد من التفاعل عبر وسائل التواصل الاجتماعي.</a:t>
            </a:r>
          </a:p>
          <a:p>
            <a:pPr algn="r" rtl="1"/>
            <a:r>
              <a:rPr lang="ar-EG" sz="2400" dirty="0"/>
              <a:t>جذب العملاء للشراء من خلال محتوى يعكس التجربة الواقعية واستخدامات المنتج في الحياة اليومية</a:t>
            </a:r>
            <a:r>
              <a:rPr lang="ar-EG" sz="2800" dirty="0"/>
              <a:t>.</a:t>
            </a:r>
          </a:p>
          <a:p>
            <a:pPr marL="0" indent="0" algn="r" rtl="1">
              <a:buNone/>
            </a:pPr>
            <a:endParaRPr lang="en-US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046505" y="0"/>
            <a:ext cx="224149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4530" y="536170"/>
            <a:ext cx="7268232" cy="43853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84E23EDD-9180-3A1F-A50F-909F4B8B1A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364" r="-2" b="2824"/>
          <a:stretch>
            <a:fillRect/>
          </a:stretch>
        </p:blipFill>
        <p:spPr>
          <a:xfrm>
            <a:off x="10625134" y="872838"/>
            <a:ext cx="6596150" cy="37781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4530" y="5258218"/>
            <a:ext cx="7268232" cy="43853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Hands holding a piece of puzzle&#10;&#10;AI-generated content may be incorrect.">
            <a:extLst>
              <a:ext uri="{FF2B5EF4-FFF2-40B4-BE49-F238E27FC236}">
                <a16:creationId xmlns:a16="http://schemas.microsoft.com/office/drawing/2014/main" id="{97243C9F-5503-AA84-1542-C46B70ADE9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2190" r="-2" b="1962"/>
          <a:stretch>
            <a:fillRect/>
          </a:stretch>
        </p:blipFill>
        <p:spPr>
          <a:xfrm>
            <a:off x="10625134" y="5561841"/>
            <a:ext cx="6593354" cy="37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94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6ED3A-0545-C4CC-ECD3-010533F77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06" y="750407"/>
            <a:ext cx="7446517" cy="261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👩‍🎓 Customer Persona </a:t>
            </a:r>
            <a:b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شخصية</a:t>
            </a: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العميل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124648" y="1"/>
            <a:ext cx="3669576" cy="5777808"/>
            <a:chOff x="329184" y="1"/>
            <a:chExt cx="524256" cy="577780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9897" y="403986"/>
            <a:ext cx="9175168" cy="9313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04B4DE1-C232-0E1A-C24D-1F3F774AD0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015451"/>
              </p:ext>
            </p:extLst>
          </p:nvPr>
        </p:nvGraphicFramePr>
        <p:xfrm>
          <a:off x="8305800" y="2159562"/>
          <a:ext cx="8568304" cy="6870138"/>
        </p:xfrm>
        <a:graphic>
          <a:graphicData uri="http://schemas.openxmlformats.org/drawingml/2006/table">
            <a:tbl>
              <a:tblPr/>
              <a:tblGrid>
                <a:gridCol w="5429600">
                  <a:extLst>
                    <a:ext uri="{9D8B030D-6E8A-4147-A177-3AD203B41FA5}">
                      <a16:colId xmlns:a16="http://schemas.microsoft.com/office/drawing/2014/main" val="1814186908"/>
                    </a:ext>
                  </a:extLst>
                </a:gridCol>
                <a:gridCol w="3138704">
                  <a:extLst>
                    <a:ext uri="{9D8B030D-6E8A-4147-A177-3AD203B41FA5}">
                      <a16:colId xmlns:a16="http://schemas.microsoft.com/office/drawing/2014/main" val="2253707916"/>
                    </a:ext>
                  </a:extLst>
                </a:gridCol>
              </a:tblGrid>
              <a:tr h="585826"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ar-EG" sz="22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التفاصيل</a:t>
                      </a:r>
                      <a:endParaRPr lang="ar-EG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ar-EG" sz="22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الفئة</a:t>
                      </a:r>
                      <a:endParaRPr lang="ar-EG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394223"/>
                  </a:ext>
                </a:extLst>
              </a:tr>
              <a:tr h="585826"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ar-EG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أميرة</a:t>
                      </a:r>
                      <a:endParaRPr lang="ar-EG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en-US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👩‍🎓 </a:t>
                      </a:r>
                      <a:r>
                        <a:rPr lang="ar-EG" sz="22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الاسم</a:t>
                      </a:r>
                      <a:endParaRPr lang="ar-EG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935043"/>
                  </a:ext>
                </a:extLst>
              </a:tr>
              <a:tr h="585826"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ar-EG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من 20 إلى 35 سنة</a:t>
                      </a:r>
                      <a:endParaRPr lang="ar-EG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en-US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🎂 </a:t>
                      </a:r>
                      <a:r>
                        <a:rPr lang="ar-EG" sz="22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العمر</a:t>
                      </a:r>
                      <a:endParaRPr lang="ar-EG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08341"/>
                  </a:ext>
                </a:extLst>
              </a:tr>
              <a:tr h="585826"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ar-EG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طالبة جامعية</a:t>
                      </a:r>
                      <a:endParaRPr lang="ar-EG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en-US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💼 </a:t>
                      </a:r>
                      <a:r>
                        <a:rPr lang="ar-EG" sz="22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الوظيفة</a:t>
                      </a:r>
                      <a:endParaRPr lang="ar-EG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379944"/>
                  </a:ext>
                </a:extLst>
              </a:tr>
              <a:tr h="585826"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ar-EG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غير متزوجة</a:t>
                      </a:r>
                      <a:endParaRPr lang="ar-EG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en-US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💍 </a:t>
                      </a:r>
                      <a:r>
                        <a:rPr lang="ar-EG" sz="22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الحالة الاجتماعية</a:t>
                      </a:r>
                      <a:endParaRPr lang="ar-EG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690972"/>
                  </a:ext>
                </a:extLst>
              </a:tr>
              <a:tr h="985252"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ar-EG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تحب الحجاب البسيط والأنيق- تهتم بالأناقة والمظهر العملي- تحب الاختلاف ولا تفضل المألوف</a:t>
                      </a:r>
                      <a:endParaRPr lang="ar-EG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en-US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💁‍♀️ </a:t>
                      </a:r>
                      <a:r>
                        <a:rPr lang="ar-EG" sz="22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السمات الشخصية</a:t>
                      </a:r>
                      <a:endParaRPr lang="ar-EG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871389"/>
                  </a:ext>
                </a:extLst>
              </a:tr>
              <a:tr h="985252"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ar-EG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إيجاد طرح تناسب ذوقها وشخصيتها- شراء منتجات بأسعار معقولة- تحب التميز في إطلالتها</a:t>
                      </a:r>
                      <a:endParaRPr lang="ar-EG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en-US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🎯 </a:t>
                      </a:r>
                      <a:r>
                        <a:rPr lang="ar-EG" sz="22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الأهداف</a:t>
                      </a:r>
                      <a:endParaRPr lang="ar-EG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402681"/>
                  </a:ext>
                </a:extLst>
              </a:tr>
              <a:tr h="985252"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ar-EG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صعوبة العثور على موديلات تناسب ذوقها- القلق من جودة الخامات عند الشراء أونلاين</a:t>
                      </a:r>
                      <a:endParaRPr lang="ar-EG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ar-EG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⚠️ </a:t>
                      </a:r>
                      <a:r>
                        <a:rPr lang="ar-EG" sz="2200" b="1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التحديات</a:t>
                      </a:r>
                      <a:endParaRPr lang="ar-EG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334611"/>
                  </a:ext>
                </a:extLst>
              </a:tr>
              <a:tr h="985252"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ar-EG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فيسبوك – إنستجرام</a:t>
                      </a:r>
                      <a:endParaRPr lang="ar-EG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rtl="0" eaLnBrk="1" fontAlgn="ctr" latinLnBrk="0" hangingPunct="1">
                        <a:buNone/>
                      </a:pPr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🌐 </a:t>
                      </a:r>
                      <a:r>
                        <a:rPr lang="ar-EG" sz="2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وسائل التواصل الاجتماعي</a:t>
                      </a:r>
                      <a:endParaRPr lang="ar-EG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2395" marR="112395" marT="56261" marB="5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760509"/>
                  </a:ext>
                </a:extLst>
              </a:tr>
            </a:tbl>
          </a:graphicData>
        </a:graphic>
      </p:graphicFrame>
      <p:pic>
        <p:nvPicPr>
          <p:cNvPr id="19" name="Picture 18" descr="A person wearing a scarf&#10;&#10;AI-generated content may be incorrect.">
            <a:extLst>
              <a:ext uri="{FF2B5EF4-FFF2-40B4-BE49-F238E27FC236}">
                <a16:creationId xmlns:a16="http://schemas.microsoft.com/office/drawing/2014/main" id="{4FFD7AFA-8188-D07E-A7C7-D69105C39E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E9E4DE"/>
              </a:clrFrom>
              <a:clrTo>
                <a:srgbClr val="E9E4D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t="5651" r="6718"/>
          <a:stretch>
            <a:fillRect/>
          </a:stretch>
        </p:blipFill>
        <p:spPr>
          <a:xfrm>
            <a:off x="2514600" y="4305300"/>
            <a:ext cx="3124200" cy="523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6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4534A70-DCBA-A6B7-1276-C5747D49F2BA}"/>
              </a:ext>
            </a:extLst>
          </p:cNvPr>
          <p:cNvSpPr txBox="1">
            <a:spLocks/>
          </p:cNvSpPr>
          <p:nvPr/>
        </p:nvSpPr>
        <p:spPr>
          <a:xfrm>
            <a:off x="960120" y="488053"/>
            <a:ext cx="6552903" cy="29352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3450" b="1" i="0">
                <a:solidFill>
                  <a:srgbClr val="EDD5BA"/>
                </a:solidFill>
                <a:latin typeface="Tahoma"/>
                <a:ea typeface="+mj-ea"/>
                <a:cs typeface="Tahoma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>
                <a:solidFill>
                  <a:schemeClr val="tx1"/>
                </a:solidFill>
                <a:latin typeface="+mj-lt"/>
                <a:cs typeface="+mj-cs"/>
              </a:rPr>
              <a:t>K. TiTi Scarves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3880491"/>
            <a:ext cx="5212080" cy="27432"/>
          </a:xfrm>
          <a:custGeom>
            <a:avLst/>
            <a:gdLst>
              <a:gd name="connsiteX0" fmla="*/ 0 w 5212080"/>
              <a:gd name="connsiteY0" fmla="*/ 0 h 27432"/>
              <a:gd name="connsiteX1" fmla="*/ 599389 w 5212080"/>
              <a:gd name="connsiteY1" fmla="*/ 0 h 27432"/>
              <a:gd name="connsiteX2" fmla="*/ 1198778 w 5212080"/>
              <a:gd name="connsiteY2" fmla="*/ 0 h 27432"/>
              <a:gd name="connsiteX3" fmla="*/ 1954530 w 5212080"/>
              <a:gd name="connsiteY3" fmla="*/ 0 h 27432"/>
              <a:gd name="connsiteX4" fmla="*/ 2501798 w 5212080"/>
              <a:gd name="connsiteY4" fmla="*/ 0 h 27432"/>
              <a:gd name="connsiteX5" fmla="*/ 3049067 w 5212080"/>
              <a:gd name="connsiteY5" fmla="*/ 0 h 27432"/>
              <a:gd name="connsiteX6" fmla="*/ 3700577 w 5212080"/>
              <a:gd name="connsiteY6" fmla="*/ 0 h 27432"/>
              <a:gd name="connsiteX7" fmla="*/ 4247845 w 5212080"/>
              <a:gd name="connsiteY7" fmla="*/ 0 h 27432"/>
              <a:gd name="connsiteX8" fmla="*/ 5212080 w 5212080"/>
              <a:gd name="connsiteY8" fmla="*/ 0 h 27432"/>
              <a:gd name="connsiteX9" fmla="*/ 5212080 w 5212080"/>
              <a:gd name="connsiteY9" fmla="*/ 27432 h 27432"/>
              <a:gd name="connsiteX10" fmla="*/ 4664812 w 5212080"/>
              <a:gd name="connsiteY10" fmla="*/ 27432 h 27432"/>
              <a:gd name="connsiteX11" fmla="*/ 4117543 w 5212080"/>
              <a:gd name="connsiteY11" fmla="*/ 27432 h 27432"/>
              <a:gd name="connsiteX12" fmla="*/ 3466033 w 5212080"/>
              <a:gd name="connsiteY12" fmla="*/ 27432 h 27432"/>
              <a:gd name="connsiteX13" fmla="*/ 2918765 w 5212080"/>
              <a:gd name="connsiteY13" fmla="*/ 27432 h 27432"/>
              <a:gd name="connsiteX14" fmla="*/ 2423617 w 5212080"/>
              <a:gd name="connsiteY14" fmla="*/ 27432 h 27432"/>
              <a:gd name="connsiteX15" fmla="*/ 1772107 w 5212080"/>
              <a:gd name="connsiteY15" fmla="*/ 27432 h 27432"/>
              <a:gd name="connsiteX16" fmla="*/ 1120597 w 5212080"/>
              <a:gd name="connsiteY16" fmla="*/ 27432 h 27432"/>
              <a:gd name="connsiteX17" fmla="*/ 0 w 5212080"/>
              <a:gd name="connsiteY17" fmla="*/ 27432 h 27432"/>
              <a:gd name="connsiteX18" fmla="*/ 0 w 521208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12080" h="27432" fill="none" extrusionOk="0">
                <a:moveTo>
                  <a:pt x="0" y="0"/>
                </a:moveTo>
                <a:cubicBezTo>
                  <a:pt x="128838" y="-11329"/>
                  <a:pt x="306779" y="5198"/>
                  <a:pt x="599389" y="0"/>
                </a:cubicBezTo>
                <a:cubicBezTo>
                  <a:pt x="891999" y="-5198"/>
                  <a:pt x="916635" y="-24425"/>
                  <a:pt x="1198778" y="0"/>
                </a:cubicBezTo>
                <a:cubicBezTo>
                  <a:pt x="1480921" y="24425"/>
                  <a:pt x="1761605" y="-17440"/>
                  <a:pt x="1954530" y="0"/>
                </a:cubicBezTo>
                <a:cubicBezTo>
                  <a:pt x="2147455" y="17440"/>
                  <a:pt x="2239112" y="-16223"/>
                  <a:pt x="2501798" y="0"/>
                </a:cubicBezTo>
                <a:cubicBezTo>
                  <a:pt x="2764484" y="16223"/>
                  <a:pt x="2838074" y="12987"/>
                  <a:pt x="3049067" y="0"/>
                </a:cubicBezTo>
                <a:cubicBezTo>
                  <a:pt x="3260060" y="-12987"/>
                  <a:pt x="3470388" y="-15138"/>
                  <a:pt x="3700577" y="0"/>
                </a:cubicBezTo>
                <a:cubicBezTo>
                  <a:pt x="3930766" y="15138"/>
                  <a:pt x="4052672" y="-14938"/>
                  <a:pt x="4247845" y="0"/>
                </a:cubicBezTo>
                <a:cubicBezTo>
                  <a:pt x="4443018" y="14938"/>
                  <a:pt x="4730158" y="-1623"/>
                  <a:pt x="5212080" y="0"/>
                </a:cubicBezTo>
                <a:cubicBezTo>
                  <a:pt x="5212790" y="9050"/>
                  <a:pt x="5211442" y="21151"/>
                  <a:pt x="5212080" y="27432"/>
                </a:cubicBezTo>
                <a:cubicBezTo>
                  <a:pt x="4991075" y="27722"/>
                  <a:pt x="4932008" y="37429"/>
                  <a:pt x="4664812" y="27432"/>
                </a:cubicBezTo>
                <a:cubicBezTo>
                  <a:pt x="4397616" y="17435"/>
                  <a:pt x="4374940" y="47585"/>
                  <a:pt x="4117543" y="27432"/>
                </a:cubicBezTo>
                <a:cubicBezTo>
                  <a:pt x="3860146" y="7279"/>
                  <a:pt x="3773367" y="36569"/>
                  <a:pt x="3466033" y="27432"/>
                </a:cubicBezTo>
                <a:cubicBezTo>
                  <a:pt x="3158699" y="18296"/>
                  <a:pt x="3137854" y="54523"/>
                  <a:pt x="2918765" y="27432"/>
                </a:cubicBezTo>
                <a:cubicBezTo>
                  <a:pt x="2699676" y="341"/>
                  <a:pt x="2536311" y="13149"/>
                  <a:pt x="2423617" y="27432"/>
                </a:cubicBezTo>
                <a:cubicBezTo>
                  <a:pt x="2310923" y="41715"/>
                  <a:pt x="2021228" y="23141"/>
                  <a:pt x="1772107" y="27432"/>
                </a:cubicBezTo>
                <a:cubicBezTo>
                  <a:pt x="1522986" y="31724"/>
                  <a:pt x="1317107" y="20364"/>
                  <a:pt x="1120597" y="27432"/>
                </a:cubicBezTo>
                <a:cubicBezTo>
                  <a:pt x="924087" y="34501"/>
                  <a:pt x="454536" y="8495"/>
                  <a:pt x="0" y="27432"/>
                </a:cubicBezTo>
                <a:cubicBezTo>
                  <a:pt x="-1228" y="21145"/>
                  <a:pt x="-815" y="8816"/>
                  <a:pt x="0" y="0"/>
                </a:cubicBezTo>
                <a:close/>
              </a:path>
              <a:path w="5212080" h="27432" stroke="0" extrusionOk="0">
                <a:moveTo>
                  <a:pt x="0" y="0"/>
                </a:moveTo>
                <a:cubicBezTo>
                  <a:pt x="233695" y="-764"/>
                  <a:pt x="364103" y="24957"/>
                  <a:pt x="547268" y="0"/>
                </a:cubicBezTo>
                <a:cubicBezTo>
                  <a:pt x="730433" y="-24957"/>
                  <a:pt x="937737" y="-21107"/>
                  <a:pt x="1303020" y="0"/>
                </a:cubicBezTo>
                <a:cubicBezTo>
                  <a:pt x="1668303" y="21107"/>
                  <a:pt x="1620404" y="13071"/>
                  <a:pt x="1798168" y="0"/>
                </a:cubicBezTo>
                <a:cubicBezTo>
                  <a:pt x="1975932" y="-13071"/>
                  <a:pt x="2090998" y="4232"/>
                  <a:pt x="2293315" y="0"/>
                </a:cubicBezTo>
                <a:cubicBezTo>
                  <a:pt x="2495632" y="-4232"/>
                  <a:pt x="2738710" y="-17332"/>
                  <a:pt x="2944825" y="0"/>
                </a:cubicBezTo>
                <a:cubicBezTo>
                  <a:pt x="3150940" y="17332"/>
                  <a:pt x="3308101" y="26665"/>
                  <a:pt x="3544214" y="0"/>
                </a:cubicBezTo>
                <a:cubicBezTo>
                  <a:pt x="3780327" y="-26665"/>
                  <a:pt x="4028425" y="-24303"/>
                  <a:pt x="4247845" y="0"/>
                </a:cubicBezTo>
                <a:cubicBezTo>
                  <a:pt x="4467265" y="24303"/>
                  <a:pt x="4779418" y="33057"/>
                  <a:pt x="5212080" y="0"/>
                </a:cubicBezTo>
                <a:cubicBezTo>
                  <a:pt x="5212137" y="6776"/>
                  <a:pt x="5210915" y="20935"/>
                  <a:pt x="5212080" y="27432"/>
                </a:cubicBezTo>
                <a:cubicBezTo>
                  <a:pt x="4921467" y="60248"/>
                  <a:pt x="4631077" y="62273"/>
                  <a:pt x="4456328" y="27432"/>
                </a:cubicBezTo>
                <a:cubicBezTo>
                  <a:pt x="4281579" y="-7409"/>
                  <a:pt x="4048724" y="47667"/>
                  <a:pt x="3856939" y="27432"/>
                </a:cubicBezTo>
                <a:cubicBezTo>
                  <a:pt x="3665154" y="7197"/>
                  <a:pt x="3498754" y="15866"/>
                  <a:pt x="3257550" y="27432"/>
                </a:cubicBezTo>
                <a:cubicBezTo>
                  <a:pt x="3016346" y="38998"/>
                  <a:pt x="2854089" y="39360"/>
                  <a:pt x="2710282" y="27432"/>
                </a:cubicBezTo>
                <a:cubicBezTo>
                  <a:pt x="2566475" y="15504"/>
                  <a:pt x="2336282" y="56792"/>
                  <a:pt x="2110892" y="27432"/>
                </a:cubicBezTo>
                <a:cubicBezTo>
                  <a:pt x="1885502" y="-1928"/>
                  <a:pt x="1825148" y="42061"/>
                  <a:pt x="1615745" y="27432"/>
                </a:cubicBezTo>
                <a:cubicBezTo>
                  <a:pt x="1406342" y="12803"/>
                  <a:pt x="1193655" y="44031"/>
                  <a:pt x="1016356" y="27432"/>
                </a:cubicBezTo>
                <a:cubicBezTo>
                  <a:pt x="839057" y="10833"/>
                  <a:pt x="292902" y="7819"/>
                  <a:pt x="0" y="27432"/>
                </a:cubicBezTo>
                <a:cubicBezTo>
                  <a:pt x="-234" y="21031"/>
                  <a:pt x="-921" y="632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104BE-834C-E966-054C-131DBDCC6412}"/>
              </a:ext>
            </a:extLst>
          </p:cNvPr>
          <p:cNvSpPr txBox="1"/>
          <p:nvPr/>
        </p:nvSpPr>
        <p:spPr>
          <a:xfrm>
            <a:off x="960120" y="4309348"/>
            <a:ext cx="6365383" cy="498100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b="1" dirty="0"/>
              <a:t>Team</a:t>
            </a:r>
            <a:r>
              <a:rPr lang="en-US" sz="2100" dirty="0"/>
              <a:t> </a:t>
            </a:r>
            <a:r>
              <a:rPr lang="en-US" sz="2100" b="1" dirty="0"/>
              <a:t>Members</a:t>
            </a:r>
            <a:r>
              <a:rPr lang="en-US" sz="2100" dirty="0"/>
              <a:t> :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spc="235" dirty="0"/>
              <a:t>1- Mostafa Osama </a:t>
            </a:r>
            <a:r>
              <a:rPr lang="en-US" sz="2100" spc="235" dirty="0" err="1"/>
              <a:t>Fatouh</a:t>
            </a:r>
            <a:endParaRPr lang="en-US" sz="2100" spc="235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spc="235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spc="235" dirty="0"/>
              <a:t>2- Ahmed Fathy Hassan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spc="235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spc="235" dirty="0"/>
              <a:t>3- Ali Ahmed Abdelazim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spc="235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spc="235" dirty="0"/>
              <a:t>4- Abdelrhman </a:t>
            </a:r>
            <a:r>
              <a:rPr lang="en-US" sz="2100" spc="235" dirty="0" err="1"/>
              <a:t>hamed</a:t>
            </a:r>
            <a:r>
              <a:rPr lang="en-US" sz="2100" spc="235" dirty="0"/>
              <a:t> </a:t>
            </a:r>
            <a:r>
              <a:rPr lang="en-US" sz="2100" spc="235" dirty="0" err="1"/>
              <a:t>musaa</a:t>
            </a:r>
            <a:endParaRPr lang="en-US" sz="2100" spc="235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spc="235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spc="235" dirty="0"/>
              <a:t>5- Mohamed Abdelhady Abdellatif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spc="235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spc="235" dirty="0"/>
              <a:t>6- Waleed Aly </a:t>
            </a:r>
            <a:r>
              <a:rPr lang="en-US" sz="2100" spc="235" dirty="0" err="1"/>
              <a:t>Shebl</a:t>
            </a:r>
            <a:endParaRPr lang="en-US" sz="2100" spc="235" dirty="0"/>
          </a:p>
        </p:txBody>
      </p:sp>
      <p:pic>
        <p:nvPicPr>
          <p:cNvPr id="5" name="Picture 4" descr="A logo for a college&#10;&#10;AI-generated content may be incorrect.">
            <a:extLst>
              <a:ext uri="{FF2B5EF4-FFF2-40B4-BE49-F238E27FC236}">
                <a16:creationId xmlns:a16="http://schemas.microsoft.com/office/drawing/2014/main" id="{A5A64098-0020-D16F-E07D-5F8B0F94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301"/>
          <a:stretch>
            <a:fillRect/>
          </a:stretch>
        </p:blipFill>
        <p:spPr>
          <a:xfrm>
            <a:off x="7967553" y="10"/>
            <a:ext cx="10318162" cy="10286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8783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DFD4C-0074-B509-20DB-8AB9B3D9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321" y="626364"/>
            <a:ext cx="16364460" cy="1874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9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Tactic</a:t>
            </a:r>
            <a:endParaRPr lang="en-US" sz="9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1553" y="2600181"/>
            <a:ext cx="6858000" cy="27432"/>
          </a:xfrm>
          <a:custGeom>
            <a:avLst/>
            <a:gdLst>
              <a:gd name="connsiteX0" fmla="*/ 0 w 6858000"/>
              <a:gd name="connsiteY0" fmla="*/ 0 h 27432"/>
              <a:gd name="connsiteX1" fmla="*/ 685800 w 6858000"/>
              <a:gd name="connsiteY1" fmla="*/ 0 h 27432"/>
              <a:gd name="connsiteX2" fmla="*/ 1440180 w 6858000"/>
              <a:gd name="connsiteY2" fmla="*/ 0 h 27432"/>
              <a:gd name="connsiteX3" fmla="*/ 2057400 w 6858000"/>
              <a:gd name="connsiteY3" fmla="*/ 0 h 27432"/>
              <a:gd name="connsiteX4" fmla="*/ 2606040 w 6858000"/>
              <a:gd name="connsiteY4" fmla="*/ 0 h 27432"/>
              <a:gd name="connsiteX5" fmla="*/ 3154680 w 6858000"/>
              <a:gd name="connsiteY5" fmla="*/ 0 h 27432"/>
              <a:gd name="connsiteX6" fmla="*/ 3634740 w 6858000"/>
              <a:gd name="connsiteY6" fmla="*/ 0 h 27432"/>
              <a:gd name="connsiteX7" fmla="*/ 4457700 w 6858000"/>
              <a:gd name="connsiteY7" fmla="*/ 0 h 27432"/>
              <a:gd name="connsiteX8" fmla="*/ 5280660 w 6858000"/>
              <a:gd name="connsiteY8" fmla="*/ 0 h 27432"/>
              <a:gd name="connsiteX9" fmla="*/ 6103620 w 6858000"/>
              <a:gd name="connsiteY9" fmla="*/ 0 h 27432"/>
              <a:gd name="connsiteX10" fmla="*/ 6858000 w 6858000"/>
              <a:gd name="connsiteY10" fmla="*/ 0 h 27432"/>
              <a:gd name="connsiteX11" fmla="*/ 6858000 w 6858000"/>
              <a:gd name="connsiteY11" fmla="*/ 27432 h 27432"/>
              <a:gd name="connsiteX12" fmla="*/ 6172200 w 6858000"/>
              <a:gd name="connsiteY12" fmla="*/ 27432 h 27432"/>
              <a:gd name="connsiteX13" fmla="*/ 5417820 w 6858000"/>
              <a:gd name="connsiteY13" fmla="*/ 27432 h 27432"/>
              <a:gd name="connsiteX14" fmla="*/ 4937760 w 6858000"/>
              <a:gd name="connsiteY14" fmla="*/ 27432 h 27432"/>
              <a:gd name="connsiteX15" fmla="*/ 4457700 w 6858000"/>
              <a:gd name="connsiteY15" fmla="*/ 27432 h 27432"/>
              <a:gd name="connsiteX16" fmla="*/ 3977640 w 6858000"/>
              <a:gd name="connsiteY16" fmla="*/ 27432 h 27432"/>
              <a:gd name="connsiteX17" fmla="*/ 3429000 w 6858000"/>
              <a:gd name="connsiteY17" fmla="*/ 27432 h 27432"/>
              <a:gd name="connsiteX18" fmla="*/ 2880360 w 6858000"/>
              <a:gd name="connsiteY18" fmla="*/ 27432 h 27432"/>
              <a:gd name="connsiteX19" fmla="*/ 2331720 w 6858000"/>
              <a:gd name="connsiteY19" fmla="*/ 27432 h 27432"/>
              <a:gd name="connsiteX20" fmla="*/ 1783080 w 6858000"/>
              <a:gd name="connsiteY20" fmla="*/ 27432 h 27432"/>
              <a:gd name="connsiteX21" fmla="*/ 1234440 w 6858000"/>
              <a:gd name="connsiteY21" fmla="*/ 27432 h 27432"/>
              <a:gd name="connsiteX22" fmla="*/ 0 w 6858000"/>
              <a:gd name="connsiteY22" fmla="*/ 27432 h 27432"/>
              <a:gd name="connsiteX23" fmla="*/ 0 w 6858000"/>
              <a:gd name="connsiteY23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0" h="27432" fill="none" extrusionOk="0">
                <a:moveTo>
                  <a:pt x="0" y="0"/>
                </a:moveTo>
                <a:cubicBezTo>
                  <a:pt x="215590" y="-30068"/>
                  <a:pt x="451130" y="3342"/>
                  <a:pt x="685800" y="0"/>
                </a:cubicBezTo>
                <a:cubicBezTo>
                  <a:pt x="920470" y="-3342"/>
                  <a:pt x="1074689" y="-1124"/>
                  <a:pt x="1440180" y="0"/>
                </a:cubicBezTo>
                <a:cubicBezTo>
                  <a:pt x="1805671" y="1124"/>
                  <a:pt x="1804503" y="24385"/>
                  <a:pt x="2057400" y="0"/>
                </a:cubicBezTo>
                <a:cubicBezTo>
                  <a:pt x="2310297" y="-24385"/>
                  <a:pt x="2441267" y="14201"/>
                  <a:pt x="2606040" y="0"/>
                </a:cubicBezTo>
                <a:cubicBezTo>
                  <a:pt x="2770813" y="-14201"/>
                  <a:pt x="3030077" y="-8591"/>
                  <a:pt x="3154680" y="0"/>
                </a:cubicBezTo>
                <a:cubicBezTo>
                  <a:pt x="3279283" y="8591"/>
                  <a:pt x="3408730" y="2964"/>
                  <a:pt x="3634740" y="0"/>
                </a:cubicBezTo>
                <a:cubicBezTo>
                  <a:pt x="3860750" y="-2964"/>
                  <a:pt x="4113360" y="31645"/>
                  <a:pt x="4457700" y="0"/>
                </a:cubicBezTo>
                <a:cubicBezTo>
                  <a:pt x="4802040" y="-31645"/>
                  <a:pt x="4891056" y="-34232"/>
                  <a:pt x="5280660" y="0"/>
                </a:cubicBezTo>
                <a:cubicBezTo>
                  <a:pt x="5670264" y="34232"/>
                  <a:pt x="5850574" y="-30118"/>
                  <a:pt x="6103620" y="0"/>
                </a:cubicBezTo>
                <a:cubicBezTo>
                  <a:pt x="6356666" y="30118"/>
                  <a:pt x="6500548" y="26566"/>
                  <a:pt x="6858000" y="0"/>
                </a:cubicBezTo>
                <a:cubicBezTo>
                  <a:pt x="6858934" y="12270"/>
                  <a:pt x="6856937" y="20068"/>
                  <a:pt x="6858000" y="27432"/>
                </a:cubicBezTo>
                <a:cubicBezTo>
                  <a:pt x="6631559" y="18669"/>
                  <a:pt x="6328621" y="9880"/>
                  <a:pt x="6172200" y="27432"/>
                </a:cubicBezTo>
                <a:cubicBezTo>
                  <a:pt x="6015779" y="44984"/>
                  <a:pt x="5587593" y="50957"/>
                  <a:pt x="5417820" y="27432"/>
                </a:cubicBezTo>
                <a:cubicBezTo>
                  <a:pt x="5248047" y="3907"/>
                  <a:pt x="5064249" y="35470"/>
                  <a:pt x="4937760" y="27432"/>
                </a:cubicBezTo>
                <a:cubicBezTo>
                  <a:pt x="4811271" y="19394"/>
                  <a:pt x="4608241" y="38748"/>
                  <a:pt x="4457700" y="27432"/>
                </a:cubicBezTo>
                <a:cubicBezTo>
                  <a:pt x="4307159" y="16116"/>
                  <a:pt x="4159191" y="16480"/>
                  <a:pt x="3977640" y="27432"/>
                </a:cubicBezTo>
                <a:cubicBezTo>
                  <a:pt x="3796089" y="38384"/>
                  <a:pt x="3667146" y="13299"/>
                  <a:pt x="3429000" y="27432"/>
                </a:cubicBezTo>
                <a:cubicBezTo>
                  <a:pt x="3190854" y="41565"/>
                  <a:pt x="3107099" y="22812"/>
                  <a:pt x="2880360" y="27432"/>
                </a:cubicBezTo>
                <a:cubicBezTo>
                  <a:pt x="2653621" y="32052"/>
                  <a:pt x="2590509" y="47999"/>
                  <a:pt x="2331720" y="27432"/>
                </a:cubicBezTo>
                <a:cubicBezTo>
                  <a:pt x="2072931" y="6865"/>
                  <a:pt x="1918868" y="13213"/>
                  <a:pt x="1783080" y="27432"/>
                </a:cubicBezTo>
                <a:cubicBezTo>
                  <a:pt x="1647292" y="41651"/>
                  <a:pt x="1435571" y="28957"/>
                  <a:pt x="1234440" y="27432"/>
                </a:cubicBezTo>
                <a:cubicBezTo>
                  <a:pt x="1033309" y="25907"/>
                  <a:pt x="360779" y="-20159"/>
                  <a:pt x="0" y="27432"/>
                </a:cubicBezTo>
                <a:cubicBezTo>
                  <a:pt x="-1194" y="21937"/>
                  <a:pt x="1202" y="7917"/>
                  <a:pt x="0" y="0"/>
                </a:cubicBezTo>
                <a:close/>
              </a:path>
              <a:path w="6858000" h="27432" stroke="0" extrusionOk="0">
                <a:moveTo>
                  <a:pt x="0" y="0"/>
                </a:moveTo>
                <a:cubicBezTo>
                  <a:pt x="199753" y="11129"/>
                  <a:pt x="427543" y="-24377"/>
                  <a:pt x="548640" y="0"/>
                </a:cubicBezTo>
                <a:cubicBezTo>
                  <a:pt x="669737" y="24377"/>
                  <a:pt x="858975" y="-6980"/>
                  <a:pt x="1028700" y="0"/>
                </a:cubicBezTo>
                <a:cubicBezTo>
                  <a:pt x="1198425" y="6980"/>
                  <a:pt x="1339223" y="9579"/>
                  <a:pt x="1577340" y="0"/>
                </a:cubicBezTo>
                <a:cubicBezTo>
                  <a:pt x="1815457" y="-9579"/>
                  <a:pt x="1981259" y="26161"/>
                  <a:pt x="2263140" y="0"/>
                </a:cubicBezTo>
                <a:cubicBezTo>
                  <a:pt x="2545021" y="-26161"/>
                  <a:pt x="2797354" y="3173"/>
                  <a:pt x="3017520" y="0"/>
                </a:cubicBezTo>
                <a:cubicBezTo>
                  <a:pt x="3237686" y="-3173"/>
                  <a:pt x="3502108" y="34170"/>
                  <a:pt x="3840480" y="0"/>
                </a:cubicBezTo>
                <a:cubicBezTo>
                  <a:pt x="4178852" y="-34170"/>
                  <a:pt x="4330073" y="24591"/>
                  <a:pt x="4663440" y="0"/>
                </a:cubicBezTo>
                <a:cubicBezTo>
                  <a:pt x="4996807" y="-24591"/>
                  <a:pt x="5064374" y="-9832"/>
                  <a:pt x="5280660" y="0"/>
                </a:cubicBezTo>
                <a:cubicBezTo>
                  <a:pt x="5496946" y="9832"/>
                  <a:pt x="5660598" y="-22499"/>
                  <a:pt x="6035040" y="0"/>
                </a:cubicBezTo>
                <a:cubicBezTo>
                  <a:pt x="6409482" y="22499"/>
                  <a:pt x="6465852" y="8665"/>
                  <a:pt x="6858000" y="0"/>
                </a:cubicBezTo>
                <a:cubicBezTo>
                  <a:pt x="6858316" y="13405"/>
                  <a:pt x="6858486" y="14360"/>
                  <a:pt x="6858000" y="27432"/>
                </a:cubicBezTo>
                <a:cubicBezTo>
                  <a:pt x="6561421" y="57414"/>
                  <a:pt x="6483029" y="41776"/>
                  <a:pt x="6172200" y="27432"/>
                </a:cubicBezTo>
                <a:cubicBezTo>
                  <a:pt x="5861371" y="13088"/>
                  <a:pt x="5665550" y="52650"/>
                  <a:pt x="5417820" y="27432"/>
                </a:cubicBezTo>
                <a:cubicBezTo>
                  <a:pt x="5170090" y="2214"/>
                  <a:pt x="4952853" y="56369"/>
                  <a:pt x="4800600" y="27432"/>
                </a:cubicBezTo>
                <a:cubicBezTo>
                  <a:pt x="4648347" y="-1505"/>
                  <a:pt x="4376162" y="9762"/>
                  <a:pt x="4183380" y="27432"/>
                </a:cubicBezTo>
                <a:cubicBezTo>
                  <a:pt x="3990598" y="45102"/>
                  <a:pt x="3680061" y="65071"/>
                  <a:pt x="3360420" y="27432"/>
                </a:cubicBezTo>
                <a:cubicBezTo>
                  <a:pt x="3040779" y="-10207"/>
                  <a:pt x="3085116" y="25176"/>
                  <a:pt x="2811780" y="27432"/>
                </a:cubicBezTo>
                <a:cubicBezTo>
                  <a:pt x="2538444" y="29688"/>
                  <a:pt x="2242657" y="48552"/>
                  <a:pt x="2057400" y="27432"/>
                </a:cubicBezTo>
                <a:cubicBezTo>
                  <a:pt x="1872143" y="6312"/>
                  <a:pt x="1686102" y="29937"/>
                  <a:pt x="1577340" y="27432"/>
                </a:cubicBezTo>
                <a:cubicBezTo>
                  <a:pt x="1468578" y="24927"/>
                  <a:pt x="1195030" y="38035"/>
                  <a:pt x="891540" y="27432"/>
                </a:cubicBezTo>
                <a:cubicBezTo>
                  <a:pt x="588050" y="16829"/>
                  <a:pt x="299230" y="-3970"/>
                  <a:pt x="0" y="27432"/>
                </a:cubicBezTo>
                <a:cubicBezTo>
                  <a:pt x="-116" y="21844"/>
                  <a:pt x="591" y="65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15A0C8-423A-889A-EF9D-497C5C1BE5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330914"/>
              </p:ext>
            </p:extLst>
          </p:nvPr>
        </p:nvGraphicFramePr>
        <p:xfrm>
          <a:off x="1701732" y="3950208"/>
          <a:ext cx="14879965" cy="5738621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</a:tblPr>
              <a:tblGrid>
                <a:gridCol w="4089468">
                  <a:extLst>
                    <a:ext uri="{9D8B030D-6E8A-4147-A177-3AD203B41FA5}">
                      <a16:colId xmlns:a16="http://schemas.microsoft.com/office/drawing/2014/main" val="2895382573"/>
                    </a:ext>
                  </a:extLst>
                </a:gridCol>
                <a:gridCol w="7965423">
                  <a:extLst>
                    <a:ext uri="{9D8B030D-6E8A-4147-A177-3AD203B41FA5}">
                      <a16:colId xmlns:a16="http://schemas.microsoft.com/office/drawing/2014/main" val="1120691677"/>
                    </a:ext>
                  </a:extLst>
                </a:gridCol>
                <a:gridCol w="2825074">
                  <a:extLst>
                    <a:ext uri="{9D8B030D-6E8A-4147-A177-3AD203B41FA5}">
                      <a16:colId xmlns:a16="http://schemas.microsoft.com/office/drawing/2014/main" val="3876275227"/>
                    </a:ext>
                  </a:extLst>
                </a:gridCol>
              </a:tblGrid>
              <a:tr h="896589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en-US" sz="2900" b="1" cap="none" spc="0">
                          <a:solidFill>
                            <a:schemeClr val="tx1"/>
                          </a:solidFill>
                        </a:rPr>
                        <a:t>🎯 </a:t>
                      </a:r>
                      <a:r>
                        <a:rPr lang="ar-EG" sz="2900" b="1" cap="none" spc="0">
                          <a:solidFill>
                            <a:schemeClr val="tx1"/>
                          </a:solidFill>
                        </a:rPr>
                        <a:t>الهدف</a:t>
                      </a:r>
                    </a:p>
                  </a:txBody>
                  <a:tcPr marL="153076" marR="218680" marT="43736" marB="3280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en-US" sz="2900" b="1" cap="none" spc="0" dirty="0">
                          <a:solidFill>
                            <a:schemeClr val="tx1"/>
                          </a:solidFill>
                        </a:rPr>
                        <a:t>📈 </a:t>
                      </a:r>
                      <a:r>
                        <a:rPr lang="ar-EG" sz="2900" b="1" cap="none" spc="0" dirty="0">
                          <a:solidFill>
                            <a:schemeClr val="tx1"/>
                          </a:solidFill>
                        </a:rPr>
                        <a:t>مؤشر الأداء</a:t>
                      </a:r>
                      <a:endParaRPr lang="en-US" sz="29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3076" marR="218680" marT="43736" marB="328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en-US" sz="2900" b="1" cap="none" spc="0" dirty="0">
                          <a:solidFill>
                            <a:schemeClr val="tx1"/>
                          </a:solidFill>
                        </a:rPr>
                        <a:t>⏰ </a:t>
                      </a:r>
                      <a:r>
                        <a:rPr lang="ar-EG" sz="2900" b="1" cap="none" spc="0" dirty="0">
                          <a:solidFill>
                            <a:schemeClr val="tx1"/>
                          </a:solidFill>
                        </a:rPr>
                        <a:t>الإطار الزمني</a:t>
                      </a:r>
                    </a:p>
                  </a:txBody>
                  <a:tcPr marL="153076" marR="218680" marT="43736" marB="328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965588"/>
                  </a:ext>
                </a:extLst>
              </a:tr>
              <a:tr h="896589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900" b="1" cap="none" spc="0">
                          <a:solidFill>
                            <a:schemeClr val="tx1"/>
                          </a:solidFill>
                        </a:rPr>
                        <a:t>زيادة الوعي بالبراند</a:t>
                      </a:r>
                    </a:p>
                  </a:txBody>
                  <a:tcPr marL="153076" marR="218680" marT="43736" marB="3280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400" cap="none" spc="0">
                          <a:solidFill>
                            <a:schemeClr val="tx1"/>
                          </a:solidFill>
                        </a:rPr>
                        <a:t>عدد المتابعين الجدد على فيسبوك وإنستجرام</a:t>
                      </a:r>
                    </a:p>
                  </a:txBody>
                  <a:tcPr marL="153076" marR="218680" marT="43736" marB="328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400" cap="none" spc="0" dirty="0">
                          <a:solidFill>
                            <a:schemeClr val="tx1"/>
                          </a:solidFill>
                        </a:rPr>
                        <a:t>خلال أول شهرين</a:t>
                      </a:r>
                    </a:p>
                  </a:txBody>
                  <a:tcPr marL="153076" marR="218680" marT="43736" marB="328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765525"/>
                  </a:ext>
                </a:extLst>
              </a:tr>
              <a:tr h="896589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900" b="1" cap="none" spc="0">
                          <a:solidFill>
                            <a:schemeClr val="tx1"/>
                          </a:solidFill>
                        </a:rPr>
                        <a:t>تحسين التفاعل على السوشيال ميديا</a:t>
                      </a:r>
                    </a:p>
                  </a:txBody>
                  <a:tcPr marL="153076" marR="218680" marT="43736" marB="3280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400" cap="none" spc="0">
                          <a:solidFill>
                            <a:schemeClr val="tx1"/>
                          </a:solidFill>
                        </a:rPr>
                        <a:t>معدل التفاعل (تعليقات، إعجابات، مشاركات) بنسبة +20٪</a:t>
                      </a:r>
                    </a:p>
                  </a:txBody>
                  <a:tcPr marL="153076" marR="218680" marT="43736" marB="328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400" cap="none" spc="0" dirty="0">
                          <a:solidFill>
                            <a:schemeClr val="tx1"/>
                          </a:solidFill>
                        </a:rPr>
                        <a:t>خلال 3 أشهر</a:t>
                      </a:r>
                    </a:p>
                  </a:txBody>
                  <a:tcPr marL="153076" marR="218680" marT="43736" marB="328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594302"/>
                  </a:ext>
                </a:extLst>
              </a:tr>
              <a:tr h="896589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900" b="1" cap="none" spc="0">
                          <a:solidFill>
                            <a:schemeClr val="tx1"/>
                          </a:solidFill>
                        </a:rPr>
                        <a:t>رفع المبيعات</a:t>
                      </a:r>
                    </a:p>
                  </a:txBody>
                  <a:tcPr marL="153076" marR="218680" marT="43736" marB="3280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400" cap="none" spc="0" dirty="0">
                          <a:solidFill>
                            <a:schemeClr val="tx1"/>
                          </a:solidFill>
                        </a:rPr>
                        <a:t>عدد عمليات الشراء (من 4 إلى 5 شهريًا)</a:t>
                      </a:r>
                    </a:p>
                  </a:txBody>
                  <a:tcPr marL="153076" marR="218680" marT="43736" marB="328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400" cap="none" spc="0" dirty="0">
                          <a:solidFill>
                            <a:schemeClr val="tx1"/>
                          </a:solidFill>
                        </a:rPr>
                        <a:t>خلال أول 3 أشهر</a:t>
                      </a:r>
                    </a:p>
                  </a:txBody>
                  <a:tcPr marL="153076" marR="218680" marT="43736" marB="328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783779"/>
                  </a:ext>
                </a:extLst>
              </a:tr>
              <a:tr h="896589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900" b="1" cap="none" spc="0">
                          <a:solidFill>
                            <a:schemeClr val="tx1"/>
                          </a:solidFill>
                        </a:rPr>
                        <a:t>تعزيز ثقة العملاء</a:t>
                      </a:r>
                    </a:p>
                  </a:txBody>
                  <a:tcPr marL="153076" marR="218680" marT="43736" marB="3280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400" cap="none" spc="0">
                          <a:solidFill>
                            <a:schemeClr val="tx1"/>
                          </a:solidFill>
                        </a:rPr>
                        <a:t>زيادة الرسائل والاستفسارات بنسبة 30٪</a:t>
                      </a:r>
                    </a:p>
                  </a:txBody>
                  <a:tcPr marL="153076" marR="218680" marT="43736" marB="328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400" cap="none" spc="0" dirty="0">
                          <a:solidFill>
                            <a:schemeClr val="tx1"/>
                          </a:solidFill>
                        </a:rPr>
                        <a:t>خلال 3 أشهر</a:t>
                      </a:r>
                    </a:p>
                  </a:txBody>
                  <a:tcPr marL="153076" marR="218680" marT="43736" marB="328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985120"/>
                  </a:ext>
                </a:extLst>
              </a:tr>
              <a:tr h="896589"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900" b="1" cap="none" spc="0" dirty="0">
                          <a:solidFill>
                            <a:schemeClr val="tx1"/>
                          </a:solidFill>
                        </a:rPr>
                        <a:t>تحسين جودة المحتوى</a:t>
                      </a:r>
                    </a:p>
                  </a:txBody>
                  <a:tcPr marL="153076" marR="218680" marT="43736" marB="32802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400" cap="none" spc="0" dirty="0">
                          <a:solidFill>
                            <a:schemeClr val="tx1"/>
                          </a:solidFill>
                        </a:rPr>
                        <a:t>انتظام النشر اليومي بنسبة 90٪ من أيام الشهر</a:t>
                      </a:r>
                    </a:p>
                  </a:txBody>
                  <a:tcPr marL="153076" marR="218680" marT="43736" marB="328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>
                        <a:buNone/>
                      </a:pPr>
                      <a:r>
                        <a:rPr lang="ar-EG" sz="2400" cap="none" spc="0" dirty="0">
                          <a:solidFill>
                            <a:schemeClr val="tx1"/>
                          </a:solidFill>
                        </a:rPr>
                        <a:t>مستمر</a:t>
                      </a:r>
                    </a:p>
                  </a:txBody>
                  <a:tcPr marL="153076" marR="218680" marT="43736" marB="328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240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261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D4889-FDEE-C47A-E988-482F852A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2AEF7-3A62-87AC-3F5C-F1A55F71E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ar-EG" b="1" dirty="0"/>
              <a:t>لينك الكونتنت بلان</a:t>
            </a:r>
            <a:endParaRPr lang="en-US" dirty="0"/>
          </a:p>
        </p:txBody>
      </p:sp>
      <p:pic>
        <p:nvPicPr>
          <p:cNvPr id="5" name="Picture 4" descr="A green file with a white square and a white text on it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D28B5BF6-AE69-48D2-5BAE-B4C708FD3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15200" y="3754041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37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A0DEE-2584-CE26-BA75-18E7B2B3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321" y="685801"/>
            <a:ext cx="16364460" cy="2748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9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🧭 Control – المتابعة والتقييم</a:t>
            </a:r>
            <a:endParaRPr lang="en-US" sz="99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1553" y="3515868"/>
            <a:ext cx="6858000" cy="27432"/>
          </a:xfrm>
          <a:custGeom>
            <a:avLst/>
            <a:gdLst>
              <a:gd name="connsiteX0" fmla="*/ 0 w 6858000"/>
              <a:gd name="connsiteY0" fmla="*/ 0 h 27432"/>
              <a:gd name="connsiteX1" fmla="*/ 685800 w 6858000"/>
              <a:gd name="connsiteY1" fmla="*/ 0 h 27432"/>
              <a:gd name="connsiteX2" fmla="*/ 1440180 w 6858000"/>
              <a:gd name="connsiteY2" fmla="*/ 0 h 27432"/>
              <a:gd name="connsiteX3" fmla="*/ 2057400 w 6858000"/>
              <a:gd name="connsiteY3" fmla="*/ 0 h 27432"/>
              <a:gd name="connsiteX4" fmla="*/ 2606040 w 6858000"/>
              <a:gd name="connsiteY4" fmla="*/ 0 h 27432"/>
              <a:gd name="connsiteX5" fmla="*/ 3154680 w 6858000"/>
              <a:gd name="connsiteY5" fmla="*/ 0 h 27432"/>
              <a:gd name="connsiteX6" fmla="*/ 3634740 w 6858000"/>
              <a:gd name="connsiteY6" fmla="*/ 0 h 27432"/>
              <a:gd name="connsiteX7" fmla="*/ 4457700 w 6858000"/>
              <a:gd name="connsiteY7" fmla="*/ 0 h 27432"/>
              <a:gd name="connsiteX8" fmla="*/ 5280660 w 6858000"/>
              <a:gd name="connsiteY8" fmla="*/ 0 h 27432"/>
              <a:gd name="connsiteX9" fmla="*/ 6103620 w 6858000"/>
              <a:gd name="connsiteY9" fmla="*/ 0 h 27432"/>
              <a:gd name="connsiteX10" fmla="*/ 6858000 w 6858000"/>
              <a:gd name="connsiteY10" fmla="*/ 0 h 27432"/>
              <a:gd name="connsiteX11" fmla="*/ 6858000 w 6858000"/>
              <a:gd name="connsiteY11" fmla="*/ 27432 h 27432"/>
              <a:gd name="connsiteX12" fmla="*/ 6172200 w 6858000"/>
              <a:gd name="connsiteY12" fmla="*/ 27432 h 27432"/>
              <a:gd name="connsiteX13" fmla="*/ 5417820 w 6858000"/>
              <a:gd name="connsiteY13" fmla="*/ 27432 h 27432"/>
              <a:gd name="connsiteX14" fmla="*/ 4937760 w 6858000"/>
              <a:gd name="connsiteY14" fmla="*/ 27432 h 27432"/>
              <a:gd name="connsiteX15" fmla="*/ 4457700 w 6858000"/>
              <a:gd name="connsiteY15" fmla="*/ 27432 h 27432"/>
              <a:gd name="connsiteX16" fmla="*/ 3977640 w 6858000"/>
              <a:gd name="connsiteY16" fmla="*/ 27432 h 27432"/>
              <a:gd name="connsiteX17" fmla="*/ 3429000 w 6858000"/>
              <a:gd name="connsiteY17" fmla="*/ 27432 h 27432"/>
              <a:gd name="connsiteX18" fmla="*/ 2880360 w 6858000"/>
              <a:gd name="connsiteY18" fmla="*/ 27432 h 27432"/>
              <a:gd name="connsiteX19" fmla="*/ 2331720 w 6858000"/>
              <a:gd name="connsiteY19" fmla="*/ 27432 h 27432"/>
              <a:gd name="connsiteX20" fmla="*/ 1783080 w 6858000"/>
              <a:gd name="connsiteY20" fmla="*/ 27432 h 27432"/>
              <a:gd name="connsiteX21" fmla="*/ 1234440 w 6858000"/>
              <a:gd name="connsiteY21" fmla="*/ 27432 h 27432"/>
              <a:gd name="connsiteX22" fmla="*/ 0 w 6858000"/>
              <a:gd name="connsiteY22" fmla="*/ 27432 h 27432"/>
              <a:gd name="connsiteX23" fmla="*/ 0 w 6858000"/>
              <a:gd name="connsiteY23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58000" h="27432" fill="none" extrusionOk="0">
                <a:moveTo>
                  <a:pt x="0" y="0"/>
                </a:moveTo>
                <a:cubicBezTo>
                  <a:pt x="215590" y="-30068"/>
                  <a:pt x="451130" y="3342"/>
                  <a:pt x="685800" y="0"/>
                </a:cubicBezTo>
                <a:cubicBezTo>
                  <a:pt x="920470" y="-3342"/>
                  <a:pt x="1074689" y="-1124"/>
                  <a:pt x="1440180" y="0"/>
                </a:cubicBezTo>
                <a:cubicBezTo>
                  <a:pt x="1805671" y="1124"/>
                  <a:pt x="1804503" y="24385"/>
                  <a:pt x="2057400" y="0"/>
                </a:cubicBezTo>
                <a:cubicBezTo>
                  <a:pt x="2310297" y="-24385"/>
                  <a:pt x="2441267" y="14201"/>
                  <a:pt x="2606040" y="0"/>
                </a:cubicBezTo>
                <a:cubicBezTo>
                  <a:pt x="2770813" y="-14201"/>
                  <a:pt x="3030077" y="-8591"/>
                  <a:pt x="3154680" y="0"/>
                </a:cubicBezTo>
                <a:cubicBezTo>
                  <a:pt x="3279283" y="8591"/>
                  <a:pt x="3408730" y="2964"/>
                  <a:pt x="3634740" y="0"/>
                </a:cubicBezTo>
                <a:cubicBezTo>
                  <a:pt x="3860750" y="-2964"/>
                  <a:pt x="4113360" y="31645"/>
                  <a:pt x="4457700" y="0"/>
                </a:cubicBezTo>
                <a:cubicBezTo>
                  <a:pt x="4802040" y="-31645"/>
                  <a:pt x="4891056" y="-34232"/>
                  <a:pt x="5280660" y="0"/>
                </a:cubicBezTo>
                <a:cubicBezTo>
                  <a:pt x="5670264" y="34232"/>
                  <a:pt x="5850574" y="-30118"/>
                  <a:pt x="6103620" y="0"/>
                </a:cubicBezTo>
                <a:cubicBezTo>
                  <a:pt x="6356666" y="30118"/>
                  <a:pt x="6500548" y="26566"/>
                  <a:pt x="6858000" y="0"/>
                </a:cubicBezTo>
                <a:cubicBezTo>
                  <a:pt x="6858934" y="12270"/>
                  <a:pt x="6856937" y="20068"/>
                  <a:pt x="6858000" y="27432"/>
                </a:cubicBezTo>
                <a:cubicBezTo>
                  <a:pt x="6631559" y="18669"/>
                  <a:pt x="6328621" y="9880"/>
                  <a:pt x="6172200" y="27432"/>
                </a:cubicBezTo>
                <a:cubicBezTo>
                  <a:pt x="6015779" y="44984"/>
                  <a:pt x="5587593" y="50957"/>
                  <a:pt x="5417820" y="27432"/>
                </a:cubicBezTo>
                <a:cubicBezTo>
                  <a:pt x="5248047" y="3907"/>
                  <a:pt x="5064249" y="35470"/>
                  <a:pt x="4937760" y="27432"/>
                </a:cubicBezTo>
                <a:cubicBezTo>
                  <a:pt x="4811271" y="19394"/>
                  <a:pt x="4608241" y="38748"/>
                  <a:pt x="4457700" y="27432"/>
                </a:cubicBezTo>
                <a:cubicBezTo>
                  <a:pt x="4307159" y="16116"/>
                  <a:pt x="4159191" y="16480"/>
                  <a:pt x="3977640" y="27432"/>
                </a:cubicBezTo>
                <a:cubicBezTo>
                  <a:pt x="3796089" y="38384"/>
                  <a:pt x="3667146" y="13299"/>
                  <a:pt x="3429000" y="27432"/>
                </a:cubicBezTo>
                <a:cubicBezTo>
                  <a:pt x="3190854" y="41565"/>
                  <a:pt x="3107099" y="22812"/>
                  <a:pt x="2880360" y="27432"/>
                </a:cubicBezTo>
                <a:cubicBezTo>
                  <a:pt x="2653621" y="32052"/>
                  <a:pt x="2590509" y="47999"/>
                  <a:pt x="2331720" y="27432"/>
                </a:cubicBezTo>
                <a:cubicBezTo>
                  <a:pt x="2072931" y="6865"/>
                  <a:pt x="1918868" y="13213"/>
                  <a:pt x="1783080" y="27432"/>
                </a:cubicBezTo>
                <a:cubicBezTo>
                  <a:pt x="1647292" y="41651"/>
                  <a:pt x="1435571" y="28957"/>
                  <a:pt x="1234440" y="27432"/>
                </a:cubicBezTo>
                <a:cubicBezTo>
                  <a:pt x="1033309" y="25907"/>
                  <a:pt x="360779" y="-20159"/>
                  <a:pt x="0" y="27432"/>
                </a:cubicBezTo>
                <a:cubicBezTo>
                  <a:pt x="-1194" y="21937"/>
                  <a:pt x="1202" y="7917"/>
                  <a:pt x="0" y="0"/>
                </a:cubicBezTo>
                <a:close/>
              </a:path>
              <a:path w="6858000" h="27432" stroke="0" extrusionOk="0">
                <a:moveTo>
                  <a:pt x="0" y="0"/>
                </a:moveTo>
                <a:cubicBezTo>
                  <a:pt x="199753" y="11129"/>
                  <a:pt x="427543" y="-24377"/>
                  <a:pt x="548640" y="0"/>
                </a:cubicBezTo>
                <a:cubicBezTo>
                  <a:pt x="669737" y="24377"/>
                  <a:pt x="858975" y="-6980"/>
                  <a:pt x="1028700" y="0"/>
                </a:cubicBezTo>
                <a:cubicBezTo>
                  <a:pt x="1198425" y="6980"/>
                  <a:pt x="1339223" y="9579"/>
                  <a:pt x="1577340" y="0"/>
                </a:cubicBezTo>
                <a:cubicBezTo>
                  <a:pt x="1815457" y="-9579"/>
                  <a:pt x="1981259" y="26161"/>
                  <a:pt x="2263140" y="0"/>
                </a:cubicBezTo>
                <a:cubicBezTo>
                  <a:pt x="2545021" y="-26161"/>
                  <a:pt x="2797354" y="3173"/>
                  <a:pt x="3017520" y="0"/>
                </a:cubicBezTo>
                <a:cubicBezTo>
                  <a:pt x="3237686" y="-3173"/>
                  <a:pt x="3502108" y="34170"/>
                  <a:pt x="3840480" y="0"/>
                </a:cubicBezTo>
                <a:cubicBezTo>
                  <a:pt x="4178852" y="-34170"/>
                  <a:pt x="4330073" y="24591"/>
                  <a:pt x="4663440" y="0"/>
                </a:cubicBezTo>
                <a:cubicBezTo>
                  <a:pt x="4996807" y="-24591"/>
                  <a:pt x="5064374" y="-9832"/>
                  <a:pt x="5280660" y="0"/>
                </a:cubicBezTo>
                <a:cubicBezTo>
                  <a:pt x="5496946" y="9832"/>
                  <a:pt x="5660598" y="-22499"/>
                  <a:pt x="6035040" y="0"/>
                </a:cubicBezTo>
                <a:cubicBezTo>
                  <a:pt x="6409482" y="22499"/>
                  <a:pt x="6465852" y="8665"/>
                  <a:pt x="6858000" y="0"/>
                </a:cubicBezTo>
                <a:cubicBezTo>
                  <a:pt x="6858316" y="13405"/>
                  <a:pt x="6858486" y="14360"/>
                  <a:pt x="6858000" y="27432"/>
                </a:cubicBezTo>
                <a:cubicBezTo>
                  <a:pt x="6561421" y="57414"/>
                  <a:pt x="6483029" y="41776"/>
                  <a:pt x="6172200" y="27432"/>
                </a:cubicBezTo>
                <a:cubicBezTo>
                  <a:pt x="5861371" y="13088"/>
                  <a:pt x="5665550" y="52650"/>
                  <a:pt x="5417820" y="27432"/>
                </a:cubicBezTo>
                <a:cubicBezTo>
                  <a:pt x="5170090" y="2214"/>
                  <a:pt x="4952853" y="56369"/>
                  <a:pt x="4800600" y="27432"/>
                </a:cubicBezTo>
                <a:cubicBezTo>
                  <a:pt x="4648347" y="-1505"/>
                  <a:pt x="4376162" y="9762"/>
                  <a:pt x="4183380" y="27432"/>
                </a:cubicBezTo>
                <a:cubicBezTo>
                  <a:pt x="3990598" y="45102"/>
                  <a:pt x="3680061" y="65071"/>
                  <a:pt x="3360420" y="27432"/>
                </a:cubicBezTo>
                <a:cubicBezTo>
                  <a:pt x="3040779" y="-10207"/>
                  <a:pt x="3085116" y="25176"/>
                  <a:pt x="2811780" y="27432"/>
                </a:cubicBezTo>
                <a:cubicBezTo>
                  <a:pt x="2538444" y="29688"/>
                  <a:pt x="2242657" y="48552"/>
                  <a:pt x="2057400" y="27432"/>
                </a:cubicBezTo>
                <a:cubicBezTo>
                  <a:pt x="1872143" y="6312"/>
                  <a:pt x="1686102" y="29937"/>
                  <a:pt x="1577340" y="27432"/>
                </a:cubicBezTo>
                <a:cubicBezTo>
                  <a:pt x="1468578" y="24927"/>
                  <a:pt x="1195030" y="38035"/>
                  <a:pt x="891540" y="27432"/>
                </a:cubicBezTo>
                <a:cubicBezTo>
                  <a:pt x="588050" y="16829"/>
                  <a:pt x="299230" y="-3970"/>
                  <a:pt x="0" y="27432"/>
                </a:cubicBezTo>
                <a:cubicBezTo>
                  <a:pt x="-116" y="21844"/>
                  <a:pt x="591" y="65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F546182-56C1-3D34-D292-EBCD60C3F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8805063"/>
              </p:ext>
            </p:extLst>
          </p:nvPr>
        </p:nvGraphicFramePr>
        <p:xfrm>
          <a:off x="480060" y="5043111"/>
          <a:ext cx="17323308" cy="42433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18372">
                  <a:extLst>
                    <a:ext uri="{9D8B030D-6E8A-4147-A177-3AD203B41FA5}">
                      <a16:colId xmlns:a16="http://schemas.microsoft.com/office/drawing/2014/main" val="3655829131"/>
                    </a:ext>
                  </a:extLst>
                </a:gridCol>
                <a:gridCol w="11204936">
                  <a:extLst>
                    <a:ext uri="{9D8B030D-6E8A-4147-A177-3AD203B41FA5}">
                      <a16:colId xmlns:a16="http://schemas.microsoft.com/office/drawing/2014/main" val="1465231011"/>
                    </a:ext>
                  </a:extLst>
                </a:gridCol>
              </a:tblGrid>
              <a:tr h="788135">
                <a:tc>
                  <a:txBody>
                    <a:bodyPr/>
                    <a:lstStyle/>
                    <a:p>
                      <a:pPr algn="l" rtl="1">
                        <a:buNone/>
                      </a:pPr>
                      <a:r>
                        <a:rPr lang="ar-EG" sz="2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⚙️ البند</a:t>
                      </a:r>
                    </a:p>
                  </a:txBody>
                  <a:tcPr marL="324781" marR="194868" marT="194868" marB="194868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📊 </a:t>
                      </a:r>
                      <a:r>
                        <a:rPr lang="ar-EG" sz="2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آلية المتابعة والتقييم</a:t>
                      </a:r>
                    </a:p>
                  </a:txBody>
                  <a:tcPr marL="324781" marR="194868" marT="194868" marB="194868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37224"/>
                  </a:ext>
                </a:extLst>
              </a:tr>
              <a:tr h="788135">
                <a:tc>
                  <a:txBody>
                    <a:bodyPr/>
                    <a:lstStyle/>
                    <a:p>
                      <a:pPr algn="l" rtl="1">
                        <a:buNone/>
                      </a:pPr>
                      <a:r>
                        <a:rPr lang="ar-EG" sz="2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نتائج الحملات الإعلانية</a:t>
                      </a:r>
                    </a:p>
                  </a:txBody>
                  <a:tcPr marL="324781" marR="194868" marT="194868" marB="194868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23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مراقبة أداء الإعلانات على السوشيال ميديا من حيث عدد الظهور – معدل التفاعل – تكلفة الوصول</a:t>
                      </a:r>
                    </a:p>
                  </a:txBody>
                  <a:tcPr marL="324781" marR="194868" marT="194868" marB="194868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863143"/>
                  </a:ext>
                </a:extLst>
              </a:tr>
              <a:tr h="788135">
                <a:tc>
                  <a:txBody>
                    <a:bodyPr/>
                    <a:lstStyle/>
                    <a:p>
                      <a:pPr algn="l" rtl="1">
                        <a:buNone/>
                      </a:pPr>
                      <a:r>
                        <a:rPr lang="ar-EG" sz="2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تحليل آراء العملاء</a:t>
                      </a:r>
                    </a:p>
                  </a:txBody>
                  <a:tcPr marL="324781" marR="194868" marT="194868" marB="194868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23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مراجعة التعليقات والرسائل لمعرفة مدى رضا العملاء وتحديد فرص تطوير المحتوى والمنتجات</a:t>
                      </a:r>
                    </a:p>
                  </a:txBody>
                  <a:tcPr marL="324781" marR="194868" marT="194868" marB="194868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383122"/>
                  </a:ext>
                </a:extLst>
              </a:tr>
              <a:tr h="788135">
                <a:tc>
                  <a:txBody>
                    <a:bodyPr/>
                    <a:lstStyle/>
                    <a:p>
                      <a:pPr algn="l" rtl="1">
                        <a:buNone/>
                      </a:pPr>
                      <a:r>
                        <a:rPr lang="ar-EG" sz="23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تقييم الأداء الشهري</a:t>
                      </a:r>
                    </a:p>
                  </a:txBody>
                  <a:tcPr marL="324781" marR="194868" marT="194868" marB="194868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23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إجراء تقييم شهري شامل لقياس مدى تحقيق الأهداف وتحديث الاستراتيجية بناءً على النتائج</a:t>
                      </a:r>
                    </a:p>
                  </a:txBody>
                  <a:tcPr marL="324781" marR="194868" marT="194868" marB="194868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387641"/>
                  </a:ext>
                </a:extLst>
              </a:tr>
              <a:tr h="788135">
                <a:tc>
                  <a:txBody>
                    <a:bodyPr/>
                    <a:lstStyle/>
                    <a:p>
                      <a:pPr algn="l" rtl="1">
                        <a:buNone/>
                      </a:pPr>
                      <a:r>
                        <a:rPr lang="ar-EG" sz="23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مؤشرات الأداء الرئيسية </a:t>
                      </a:r>
                      <a:endParaRPr lang="en-US" sz="23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24781" marR="194868" marT="194868" marB="194868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r-EG" sz="23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 عدد المتابعين الجدد- معدل التفاعل (</a:t>
                      </a:r>
                      <a:r>
                        <a:rPr lang="en-US" sz="23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Engagement Rate)- </a:t>
                      </a:r>
                    </a:p>
                    <a:p>
                      <a:pPr>
                        <a:buNone/>
                      </a:pPr>
                      <a:r>
                        <a:rPr lang="ar-EG" sz="23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نسبة النقر إلى الظهور (</a:t>
                      </a:r>
                      <a:r>
                        <a:rPr lang="en-US" sz="23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CTR)</a:t>
                      </a:r>
                    </a:p>
                  </a:txBody>
                  <a:tcPr marL="324781" marR="194868" marT="194868" marB="194868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681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776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C3A44BB-E01C-4AA8-B2C8-32FC346D2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44097-5DEE-03A7-CD4C-7FE829DE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269" y="5544403"/>
            <a:ext cx="9005970" cy="1988345"/>
          </a:xfrm>
        </p:spPr>
        <p:txBody>
          <a:bodyPr anchor="b">
            <a:normAutofit/>
          </a:bodyPr>
          <a:lstStyle/>
          <a:p>
            <a:r>
              <a:rPr lang="en-US" b="1" dirty="0"/>
              <a:t>MarketingMix(4Ps)</a:t>
            </a:r>
            <a:endParaRPr lang="en-US" dirty="0"/>
          </a:p>
        </p:txBody>
      </p:sp>
      <p:pic>
        <p:nvPicPr>
          <p:cNvPr id="6" name="Picture 5" descr="A person wearing a scarf&#10;&#10;AI-generated content may be incorrect.">
            <a:extLst>
              <a:ext uri="{FF2B5EF4-FFF2-40B4-BE49-F238E27FC236}">
                <a16:creationId xmlns:a16="http://schemas.microsoft.com/office/drawing/2014/main" id="{34361C0F-230A-DC8F-35BC-06EE0B24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36" b="29885"/>
          <a:stretch>
            <a:fillRect/>
          </a:stretch>
        </p:blipFill>
        <p:spPr>
          <a:xfrm>
            <a:off x="6610267" y="4"/>
            <a:ext cx="6151932" cy="5128196"/>
          </a:xfrm>
          <a:custGeom>
            <a:avLst/>
            <a:gdLst/>
            <a:ahLst/>
            <a:cxnLst/>
            <a:rect l="l" t="t" r="r" b="b"/>
            <a:pathLst>
              <a:path w="4101288" h="3418797">
                <a:moveTo>
                  <a:pt x="989912" y="0"/>
                </a:moveTo>
                <a:lnTo>
                  <a:pt x="3844502" y="0"/>
                </a:lnTo>
                <a:lnTo>
                  <a:pt x="3760850" y="25406"/>
                </a:lnTo>
                <a:cubicBezTo>
                  <a:pt x="3711615" y="43967"/>
                  <a:pt x="3663870" y="67007"/>
                  <a:pt x="3618425" y="98254"/>
                </a:cubicBezTo>
                <a:cubicBezTo>
                  <a:pt x="3626136" y="110145"/>
                  <a:pt x="3665355" y="144049"/>
                  <a:pt x="3649272" y="146579"/>
                </a:cubicBezTo>
                <a:cubicBezTo>
                  <a:pt x="3604102" y="153917"/>
                  <a:pt x="3564000" y="178711"/>
                  <a:pt x="3522797" y="199205"/>
                </a:cubicBezTo>
                <a:cubicBezTo>
                  <a:pt x="3504948" y="208060"/>
                  <a:pt x="3483356" y="219700"/>
                  <a:pt x="3491728" y="251325"/>
                </a:cubicBezTo>
                <a:cubicBezTo>
                  <a:pt x="3506932" y="260181"/>
                  <a:pt x="3518169" y="247783"/>
                  <a:pt x="3530727" y="246772"/>
                </a:cubicBezTo>
                <a:cubicBezTo>
                  <a:pt x="3543507" y="245761"/>
                  <a:pt x="3572153" y="252336"/>
                  <a:pt x="3564219" y="256638"/>
                </a:cubicBezTo>
                <a:cubicBezTo>
                  <a:pt x="3528083" y="276121"/>
                  <a:pt x="3593085" y="322928"/>
                  <a:pt x="3550339" y="322928"/>
                </a:cubicBezTo>
                <a:cubicBezTo>
                  <a:pt x="3478728" y="323181"/>
                  <a:pt x="3440609" y="406169"/>
                  <a:pt x="3371643" y="408447"/>
                </a:cubicBezTo>
                <a:cubicBezTo>
                  <a:pt x="3360627" y="408698"/>
                  <a:pt x="3355338" y="423373"/>
                  <a:pt x="3355558" y="436278"/>
                </a:cubicBezTo>
                <a:cubicBezTo>
                  <a:pt x="3355558" y="451712"/>
                  <a:pt x="3365694" y="454494"/>
                  <a:pt x="3376931" y="456013"/>
                </a:cubicBezTo>
                <a:cubicBezTo>
                  <a:pt x="3394118" y="458289"/>
                  <a:pt x="3411965" y="436278"/>
                  <a:pt x="3434660" y="466133"/>
                </a:cubicBezTo>
                <a:cubicBezTo>
                  <a:pt x="3393898" y="483590"/>
                  <a:pt x="3353135" y="501049"/>
                  <a:pt x="3353797" y="561013"/>
                </a:cubicBezTo>
                <a:cubicBezTo>
                  <a:pt x="3354015" y="577205"/>
                  <a:pt x="3337050" y="583277"/>
                  <a:pt x="3324270" y="587325"/>
                </a:cubicBezTo>
                <a:cubicBezTo>
                  <a:pt x="3303117" y="593904"/>
                  <a:pt x="3285272" y="605543"/>
                  <a:pt x="3273812" y="628061"/>
                </a:cubicBezTo>
                <a:cubicBezTo>
                  <a:pt x="3274033" y="632362"/>
                  <a:pt x="3274254" y="636917"/>
                  <a:pt x="3272930" y="640459"/>
                </a:cubicBezTo>
                <a:cubicBezTo>
                  <a:pt x="3276676" y="694855"/>
                  <a:pt x="3307523" y="693336"/>
                  <a:pt x="3341676" y="684230"/>
                </a:cubicBezTo>
                <a:cubicBezTo>
                  <a:pt x="3382439" y="673096"/>
                  <a:pt x="3422762" y="652855"/>
                  <a:pt x="3465728" y="672338"/>
                </a:cubicBezTo>
                <a:cubicBezTo>
                  <a:pt x="3405133" y="698397"/>
                  <a:pt x="3339253" y="700422"/>
                  <a:pt x="3282405" y="737615"/>
                </a:cubicBezTo>
                <a:cubicBezTo>
                  <a:pt x="3490406" y="744447"/>
                  <a:pt x="3674169" y="627048"/>
                  <a:pt x="3875781" y="582013"/>
                </a:cubicBezTo>
                <a:cubicBezTo>
                  <a:pt x="3868951" y="612120"/>
                  <a:pt x="3852646" y="618193"/>
                  <a:pt x="3837883" y="622747"/>
                </a:cubicBezTo>
                <a:cubicBezTo>
                  <a:pt x="3763408" y="645519"/>
                  <a:pt x="3698188" y="690809"/>
                  <a:pt x="3630322" y="730023"/>
                </a:cubicBezTo>
                <a:cubicBezTo>
                  <a:pt x="3602340" y="746216"/>
                  <a:pt x="3582066" y="762411"/>
                  <a:pt x="3571492" y="797327"/>
                </a:cubicBezTo>
                <a:cubicBezTo>
                  <a:pt x="3562015" y="828953"/>
                  <a:pt x="3543728" y="843628"/>
                  <a:pt x="3509797" y="834518"/>
                </a:cubicBezTo>
                <a:cubicBezTo>
                  <a:pt x="3482254" y="826927"/>
                  <a:pt x="3452068" y="830975"/>
                  <a:pt x="3423203" y="833760"/>
                </a:cubicBezTo>
                <a:cubicBezTo>
                  <a:pt x="3389931" y="836796"/>
                  <a:pt x="3352693" y="872470"/>
                  <a:pt x="3361728" y="890941"/>
                </a:cubicBezTo>
                <a:cubicBezTo>
                  <a:pt x="3377151" y="922314"/>
                  <a:pt x="3402931" y="906627"/>
                  <a:pt x="3425847" y="903084"/>
                </a:cubicBezTo>
                <a:cubicBezTo>
                  <a:pt x="3451848" y="898784"/>
                  <a:pt x="3500100" y="889927"/>
                  <a:pt x="3500982" y="893723"/>
                </a:cubicBezTo>
                <a:cubicBezTo>
                  <a:pt x="3517950" y="972410"/>
                  <a:pt x="3637374" y="903845"/>
                  <a:pt x="3663154" y="896758"/>
                </a:cubicBezTo>
                <a:cubicBezTo>
                  <a:pt x="3695322" y="887904"/>
                  <a:pt x="3725509" y="904097"/>
                  <a:pt x="3756136" y="907891"/>
                </a:cubicBezTo>
                <a:cubicBezTo>
                  <a:pt x="3783459" y="911433"/>
                  <a:pt x="3937918" y="922314"/>
                  <a:pt x="3969866" y="888915"/>
                </a:cubicBezTo>
                <a:cubicBezTo>
                  <a:pt x="3974273" y="914976"/>
                  <a:pt x="3965020" y="925602"/>
                  <a:pt x="3957306" y="937494"/>
                </a:cubicBezTo>
                <a:cubicBezTo>
                  <a:pt x="3946511" y="954445"/>
                  <a:pt x="3944747" y="966337"/>
                  <a:pt x="3965239" y="979747"/>
                </a:cubicBezTo>
                <a:cubicBezTo>
                  <a:pt x="4023630" y="1018206"/>
                  <a:pt x="4022747" y="1019470"/>
                  <a:pt x="3968324" y="1071591"/>
                </a:cubicBezTo>
                <a:cubicBezTo>
                  <a:pt x="3965678" y="1073867"/>
                  <a:pt x="3966782" y="1081459"/>
                  <a:pt x="3966341" y="1086519"/>
                </a:cubicBezTo>
                <a:cubicBezTo>
                  <a:pt x="3980663" y="1094615"/>
                  <a:pt x="3997409" y="1074373"/>
                  <a:pt x="4014153" y="1096133"/>
                </a:cubicBezTo>
                <a:cubicBezTo>
                  <a:pt x="3941222" y="1191771"/>
                  <a:pt x="3829950" y="1215299"/>
                  <a:pt x="3729254" y="1287157"/>
                </a:cubicBezTo>
                <a:cubicBezTo>
                  <a:pt x="3810780" y="1310939"/>
                  <a:pt x="3859696" y="1227952"/>
                  <a:pt x="3919628" y="1238578"/>
                </a:cubicBezTo>
                <a:cubicBezTo>
                  <a:pt x="3949596" y="1264639"/>
                  <a:pt x="3860577" y="1306386"/>
                  <a:pt x="3945409" y="1318784"/>
                </a:cubicBezTo>
                <a:cubicBezTo>
                  <a:pt x="3908610" y="1341555"/>
                  <a:pt x="3881289" y="1363817"/>
                  <a:pt x="3855951" y="1390133"/>
                </a:cubicBezTo>
                <a:cubicBezTo>
                  <a:pt x="3810780" y="1437192"/>
                  <a:pt x="3801967" y="1468060"/>
                  <a:pt x="3822900" y="1531314"/>
                </a:cubicBezTo>
                <a:cubicBezTo>
                  <a:pt x="3836562" y="1572808"/>
                  <a:pt x="3856611" y="1611013"/>
                  <a:pt x="3838986" y="1660349"/>
                </a:cubicBezTo>
                <a:cubicBezTo>
                  <a:pt x="3826646" y="1694254"/>
                  <a:pt x="3831494" y="1716517"/>
                  <a:pt x="3877323" y="1701337"/>
                </a:cubicBezTo>
                <a:cubicBezTo>
                  <a:pt x="3926679" y="1685144"/>
                  <a:pt x="3945187" y="1715505"/>
                  <a:pt x="3932849" y="1774963"/>
                </a:cubicBezTo>
                <a:cubicBezTo>
                  <a:pt x="3924917" y="1813169"/>
                  <a:pt x="3933291" y="1824806"/>
                  <a:pt x="3967221" y="1820505"/>
                </a:cubicBezTo>
                <a:cubicBezTo>
                  <a:pt x="4004680" y="1815698"/>
                  <a:pt x="4040375" y="1790649"/>
                  <a:pt x="4086646" y="1802795"/>
                </a:cubicBezTo>
                <a:cubicBezTo>
                  <a:pt x="4049631" y="1872120"/>
                  <a:pt x="3970527" y="1852385"/>
                  <a:pt x="3927340" y="1918423"/>
                </a:cubicBezTo>
                <a:cubicBezTo>
                  <a:pt x="3978900" y="1918674"/>
                  <a:pt x="4018341" y="1918423"/>
                  <a:pt x="4056460" y="1903999"/>
                </a:cubicBezTo>
                <a:cubicBezTo>
                  <a:pt x="4072325" y="1898179"/>
                  <a:pt x="4089732" y="1892109"/>
                  <a:pt x="4098545" y="1912096"/>
                </a:cubicBezTo>
                <a:cubicBezTo>
                  <a:pt x="4108901" y="1936132"/>
                  <a:pt x="4087529" y="1945241"/>
                  <a:pt x="4074527" y="1949542"/>
                </a:cubicBezTo>
                <a:cubicBezTo>
                  <a:pt x="4037951" y="1961686"/>
                  <a:pt x="4009969" y="1990529"/>
                  <a:pt x="3979782" y="2013047"/>
                </a:cubicBezTo>
                <a:cubicBezTo>
                  <a:pt x="3913460" y="2062386"/>
                  <a:pt x="3840746" y="2103626"/>
                  <a:pt x="3784559" y="2185097"/>
                </a:cubicBezTo>
                <a:cubicBezTo>
                  <a:pt x="3855290" y="2164349"/>
                  <a:pt x="3907951" y="2116025"/>
                  <a:pt x="3973612" y="2106157"/>
                </a:cubicBezTo>
                <a:cubicBezTo>
                  <a:pt x="3916764" y="2180290"/>
                  <a:pt x="3843611" y="2229120"/>
                  <a:pt x="3774426" y="2283011"/>
                </a:cubicBezTo>
                <a:cubicBezTo>
                  <a:pt x="3754594" y="2298192"/>
                  <a:pt x="3734543" y="2308566"/>
                  <a:pt x="3730136" y="2341710"/>
                </a:cubicBezTo>
                <a:cubicBezTo>
                  <a:pt x="3721542" y="2405976"/>
                  <a:pt x="3695763" y="2459107"/>
                  <a:pt x="3640678" y="2487444"/>
                </a:cubicBezTo>
                <a:cubicBezTo>
                  <a:pt x="3640238" y="2487699"/>
                  <a:pt x="3643322" y="2497314"/>
                  <a:pt x="3645085" y="2503890"/>
                </a:cubicBezTo>
                <a:cubicBezTo>
                  <a:pt x="3678797" y="2505916"/>
                  <a:pt x="3705458" y="2467963"/>
                  <a:pt x="3748425" y="2480360"/>
                </a:cubicBezTo>
                <a:cubicBezTo>
                  <a:pt x="3707220" y="2531974"/>
                  <a:pt x="3672847" y="2578277"/>
                  <a:pt x="3614458" y="2602819"/>
                </a:cubicBezTo>
                <a:cubicBezTo>
                  <a:pt x="3567745" y="2622300"/>
                  <a:pt x="3510016" y="2633686"/>
                  <a:pt x="3476083" y="2696937"/>
                </a:cubicBezTo>
                <a:cubicBezTo>
                  <a:pt x="3515524" y="2709337"/>
                  <a:pt x="3544831" y="2693651"/>
                  <a:pt x="3574357" y="2682517"/>
                </a:cubicBezTo>
                <a:cubicBezTo>
                  <a:pt x="3619525" y="2665312"/>
                  <a:pt x="3664255" y="2645832"/>
                  <a:pt x="3709425" y="2628625"/>
                </a:cubicBezTo>
                <a:cubicBezTo>
                  <a:pt x="3726611" y="2622047"/>
                  <a:pt x="3745340" y="2617491"/>
                  <a:pt x="3756357" y="2648866"/>
                </a:cubicBezTo>
                <a:cubicBezTo>
                  <a:pt x="3698847" y="2655446"/>
                  <a:pt x="3664475" y="2697951"/>
                  <a:pt x="3628340" y="2737926"/>
                </a:cubicBezTo>
                <a:cubicBezTo>
                  <a:pt x="3608067" y="2760445"/>
                  <a:pt x="3591541" y="2790554"/>
                  <a:pt x="3554967" y="2779169"/>
                </a:cubicBezTo>
                <a:cubicBezTo>
                  <a:pt x="3535796" y="2773097"/>
                  <a:pt x="3523678" y="2790046"/>
                  <a:pt x="3525662" y="2810794"/>
                </a:cubicBezTo>
                <a:cubicBezTo>
                  <a:pt x="3532932" y="2883915"/>
                  <a:pt x="3488203" y="2909469"/>
                  <a:pt x="3441932" y="2923637"/>
                </a:cubicBezTo>
                <a:cubicBezTo>
                  <a:pt x="3354236" y="2950204"/>
                  <a:pt x="3281303" y="3012697"/>
                  <a:pt x="3196032" y="3046854"/>
                </a:cubicBezTo>
                <a:cubicBezTo>
                  <a:pt x="3113184" y="3079999"/>
                  <a:pt x="3049065" y="3158685"/>
                  <a:pt x="2965998" y="3199927"/>
                </a:cubicBezTo>
                <a:cubicBezTo>
                  <a:pt x="2905843" y="3229783"/>
                  <a:pt x="2848335" y="3268239"/>
                  <a:pt x="2786418" y="3295311"/>
                </a:cubicBezTo>
                <a:cubicBezTo>
                  <a:pt x="2639894" y="3359324"/>
                  <a:pt x="2490503" y="3410685"/>
                  <a:pt x="2332519" y="3418022"/>
                </a:cubicBezTo>
                <a:cubicBezTo>
                  <a:pt x="2202077" y="3423842"/>
                  <a:pt x="1070633" y="3418277"/>
                  <a:pt x="611003" y="2585615"/>
                </a:cubicBezTo>
                <a:cubicBezTo>
                  <a:pt x="602189" y="2581565"/>
                  <a:pt x="592275" y="2570939"/>
                  <a:pt x="589190" y="2560818"/>
                </a:cubicBezTo>
                <a:cubicBezTo>
                  <a:pt x="574427" y="2513505"/>
                  <a:pt x="538291" y="2493011"/>
                  <a:pt x="505681" y="2467457"/>
                </a:cubicBezTo>
                <a:cubicBezTo>
                  <a:pt x="477036" y="2444939"/>
                  <a:pt x="446628" y="2421409"/>
                  <a:pt x="434730" y="2383456"/>
                </a:cubicBezTo>
                <a:cubicBezTo>
                  <a:pt x="419086" y="2332854"/>
                  <a:pt x="463594" y="2374348"/>
                  <a:pt x="471748" y="2355119"/>
                </a:cubicBezTo>
                <a:cubicBezTo>
                  <a:pt x="454782" y="2328807"/>
                  <a:pt x="428560" y="2304770"/>
                  <a:pt x="421730" y="2274915"/>
                </a:cubicBezTo>
                <a:cubicBezTo>
                  <a:pt x="396833" y="2167131"/>
                  <a:pt x="343069" y="2088698"/>
                  <a:pt x="262645" y="2027722"/>
                </a:cubicBezTo>
                <a:cubicBezTo>
                  <a:pt x="239509" y="2010264"/>
                  <a:pt x="224307" y="1978384"/>
                  <a:pt x="192799" y="1973326"/>
                </a:cubicBezTo>
                <a:cubicBezTo>
                  <a:pt x="122730" y="1962193"/>
                  <a:pt x="144764" y="1875156"/>
                  <a:pt x="107746" y="1836446"/>
                </a:cubicBezTo>
                <a:cubicBezTo>
                  <a:pt x="100695" y="1829107"/>
                  <a:pt x="94306" y="1814687"/>
                  <a:pt x="95627" y="1804821"/>
                </a:cubicBezTo>
                <a:cubicBezTo>
                  <a:pt x="97609" y="1790649"/>
                  <a:pt x="105983" y="1777240"/>
                  <a:pt x="113034" y="1764589"/>
                </a:cubicBezTo>
                <a:cubicBezTo>
                  <a:pt x="120306" y="1751939"/>
                  <a:pt x="131322" y="1740806"/>
                  <a:pt x="126034" y="1724108"/>
                </a:cubicBezTo>
                <a:cubicBezTo>
                  <a:pt x="123833" y="1717277"/>
                  <a:pt x="125373" y="1693494"/>
                  <a:pt x="109068" y="1712215"/>
                </a:cubicBezTo>
                <a:cubicBezTo>
                  <a:pt x="64340" y="1763578"/>
                  <a:pt x="38339" y="1715001"/>
                  <a:pt x="0" y="1691723"/>
                </a:cubicBezTo>
                <a:cubicBezTo>
                  <a:pt x="30848" y="1667686"/>
                  <a:pt x="58610" y="1650735"/>
                  <a:pt x="63238" y="1614808"/>
                </a:cubicBezTo>
                <a:cubicBezTo>
                  <a:pt x="72712" y="1540674"/>
                  <a:pt x="113253" y="1506772"/>
                  <a:pt x="174729" y="1500192"/>
                </a:cubicBezTo>
                <a:cubicBezTo>
                  <a:pt x="152034" y="1428591"/>
                  <a:pt x="152034" y="1428591"/>
                  <a:pt x="225408" y="1418722"/>
                </a:cubicBezTo>
                <a:cubicBezTo>
                  <a:pt x="197204" y="1373181"/>
                  <a:pt x="197204" y="1361542"/>
                  <a:pt x="231358" y="1345855"/>
                </a:cubicBezTo>
                <a:cubicBezTo>
                  <a:pt x="264188" y="1330927"/>
                  <a:pt x="300543" y="1325867"/>
                  <a:pt x="330952" y="1302844"/>
                </a:cubicBezTo>
                <a:cubicBezTo>
                  <a:pt x="302967" y="1244651"/>
                  <a:pt x="295035" y="1177097"/>
                  <a:pt x="237307" y="1148758"/>
                </a:cubicBezTo>
                <a:cubicBezTo>
                  <a:pt x="228273" y="1144458"/>
                  <a:pt x="222103" y="1127000"/>
                  <a:pt x="227831" y="1116880"/>
                </a:cubicBezTo>
                <a:cubicBezTo>
                  <a:pt x="248764" y="1080194"/>
                  <a:pt x="218798" y="1010614"/>
                  <a:pt x="284017" y="1002772"/>
                </a:cubicBezTo>
                <a:cubicBezTo>
                  <a:pt x="292171" y="1002013"/>
                  <a:pt x="299663" y="994421"/>
                  <a:pt x="293273" y="984554"/>
                </a:cubicBezTo>
                <a:cubicBezTo>
                  <a:pt x="271238" y="950145"/>
                  <a:pt x="297900" y="952421"/>
                  <a:pt x="313983" y="948120"/>
                </a:cubicBezTo>
                <a:cubicBezTo>
                  <a:pt x="333375" y="942809"/>
                  <a:pt x="355409" y="957988"/>
                  <a:pt x="373477" y="939265"/>
                </a:cubicBezTo>
                <a:cubicBezTo>
                  <a:pt x="369289" y="919530"/>
                  <a:pt x="353646" y="919783"/>
                  <a:pt x="342629" y="913458"/>
                </a:cubicBezTo>
                <a:cubicBezTo>
                  <a:pt x="310460" y="895240"/>
                  <a:pt x="284238" y="873483"/>
                  <a:pt x="282695" y="826169"/>
                </a:cubicBezTo>
                <a:cubicBezTo>
                  <a:pt x="281595" y="787964"/>
                  <a:pt x="278069" y="754314"/>
                  <a:pt x="322578" y="742675"/>
                </a:cubicBezTo>
                <a:cubicBezTo>
                  <a:pt x="341086" y="737866"/>
                  <a:pt x="335797" y="710289"/>
                  <a:pt x="325221" y="696626"/>
                </a:cubicBezTo>
                <a:cubicBezTo>
                  <a:pt x="306272" y="672338"/>
                  <a:pt x="290629" y="639953"/>
                  <a:pt x="258017" y="637675"/>
                </a:cubicBezTo>
                <a:cubicBezTo>
                  <a:pt x="238187" y="636158"/>
                  <a:pt x="222983" y="626035"/>
                  <a:pt x="207340" y="614398"/>
                </a:cubicBezTo>
                <a:cubicBezTo>
                  <a:pt x="196103" y="606047"/>
                  <a:pt x="182662" y="598964"/>
                  <a:pt x="183983" y="581001"/>
                </a:cubicBezTo>
                <a:cubicBezTo>
                  <a:pt x="185306" y="563795"/>
                  <a:pt x="198305" y="556711"/>
                  <a:pt x="211526" y="553169"/>
                </a:cubicBezTo>
                <a:cubicBezTo>
                  <a:pt x="255595" y="541784"/>
                  <a:pt x="297017" y="525085"/>
                  <a:pt x="333816" y="486880"/>
                </a:cubicBezTo>
                <a:cubicBezTo>
                  <a:pt x="309357" y="466639"/>
                  <a:pt x="286001" y="451964"/>
                  <a:pt x="267934" y="431469"/>
                </a:cubicBezTo>
                <a:cubicBezTo>
                  <a:pt x="224307" y="381881"/>
                  <a:pt x="593817" y="225772"/>
                  <a:pt x="612325" y="170108"/>
                </a:cubicBezTo>
                <a:cubicBezTo>
                  <a:pt x="618054" y="152904"/>
                  <a:pt x="637663" y="135194"/>
                  <a:pt x="653971" y="130133"/>
                </a:cubicBezTo>
                <a:cubicBezTo>
                  <a:pt x="730427" y="106350"/>
                  <a:pt x="796748" y="52963"/>
                  <a:pt x="874970" y="33228"/>
                </a:cubicBezTo>
                <a:cubicBezTo>
                  <a:pt x="911877" y="23867"/>
                  <a:pt x="948509" y="12925"/>
                  <a:pt x="986021" y="1223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D0EEC-B2AA-8F7D-19C3-ECFEEFBD2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266" y="7532746"/>
            <a:ext cx="10420432" cy="1949915"/>
          </a:xfrm>
        </p:spPr>
        <p:txBody>
          <a:bodyPr>
            <a:normAutofit fontScale="92500"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ar-EG" sz="3000" dirty="0"/>
              <a:t>المنتج يتميز بخامات عالية الجودة مثل الشيفون الكريب المستورد، الساتان الإسباني، والقطن الشاش، لتقديم طرح أنيقة ومريحة تناسب إطلالات الشابات الجامعيات وتجمع بين العملية والأناقة.</a:t>
            </a:r>
          </a:p>
          <a:p>
            <a:pPr algn="r" rtl="1">
              <a:lnSpc>
                <a:spcPct val="150000"/>
              </a:lnSpc>
            </a:pPr>
            <a:endParaRPr lang="en-US" sz="3000" dirty="0"/>
          </a:p>
        </p:txBody>
      </p:sp>
      <p:pic>
        <p:nvPicPr>
          <p:cNvPr id="4" name="Picture 3" descr="A person wearing a red scarf&#10;&#10;AI-generated content may be incorrect.">
            <a:extLst>
              <a:ext uri="{FF2B5EF4-FFF2-40B4-BE49-F238E27FC236}">
                <a16:creationId xmlns:a16="http://schemas.microsoft.com/office/drawing/2014/main" id="{F6C8A0CF-6A3C-4C81-D573-FD3FF23DBE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819"/>
          <a:stretch>
            <a:fillRect/>
          </a:stretch>
        </p:blipFill>
        <p:spPr>
          <a:xfrm>
            <a:off x="20" y="416208"/>
            <a:ext cx="6829087" cy="8919327"/>
          </a:xfrm>
          <a:custGeom>
            <a:avLst/>
            <a:gdLst/>
            <a:ahLst/>
            <a:cxnLst/>
            <a:rect l="l" t="t" r="r" b="b"/>
            <a:pathLst>
              <a:path w="4552738" h="594621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</p:spPr>
      </p:pic>
      <p:pic>
        <p:nvPicPr>
          <p:cNvPr id="5" name="Picture 4" descr="A person in a white dress&#10;&#10;AI-generated content may be incorrect.">
            <a:extLst>
              <a:ext uri="{FF2B5EF4-FFF2-40B4-BE49-F238E27FC236}">
                <a16:creationId xmlns:a16="http://schemas.microsoft.com/office/drawing/2014/main" id="{998EA66C-D64C-2DAB-CB0E-41989E993A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" b="19082"/>
          <a:stretch>
            <a:fillRect/>
          </a:stretch>
        </p:blipFill>
        <p:spPr>
          <a:xfrm>
            <a:off x="12979611" y="-3"/>
            <a:ext cx="5308389" cy="6435273"/>
          </a:xfrm>
          <a:custGeom>
            <a:avLst/>
            <a:gdLst/>
            <a:ahLst/>
            <a:cxnLst/>
            <a:rect l="l" t="t" r="r" b="b"/>
            <a:pathLst>
              <a:path w="3538926" h="4290182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61206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77BFA-C5E9-5737-DB20-D4F1879C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39" y="357808"/>
            <a:ext cx="16527780" cy="2151623"/>
          </a:xfrm>
        </p:spPr>
        <p:txBody>
          <a:bodyPr anchor="b">
            <a:normAutofit/>
          </a:bodyPr>
          <a:lstStyle/>
          <a:p>
            <a:r>
              <a:rPr lang="en-US" sz="8100" b="1"/>
              <a:t>💼 Marketing Mix (4Ps)</a:t>
            </a:r>
            <a:endParaRPr lang="en-US" sz="810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8739" y="2522316"/>
            <a:ext cx="16459200" cy="27432"/>
          </a:xfrm>
          <a:custGeom>
            <a:avLst/>
            <a:gdLst>
              <a:gd name="connsiteX0" fmla="*/ 0 w 16459200"/>
              <a:gd name="connsiteY0" fmla="*/ 0 h 27432"/>
              <a:gd name="connsiteX1" fmla="*/ 192024 w 16459200"/>
              <a:gd name="connsiteY1" fmla="*/ 0 h 27432"/>
              <a:gd name="connsiteX2" fmla="*/ 1042416 w 16459200"/>
              <a:gd name="connsiteY2" fmla="*/ 0 h 27432"/>
              <a:gd name="connsiteX3" fmla="*/ 1728216 w 16459200"/>
              <a:gd name="connsiteY3" fmla="*/ 0 h 27432"/>
              <a:gd name="connsiteX4" fmla="*/ 1920240 w 16459200"/>
              <a:gd name="connsiteY4" fmla="*/ 0 h 27432"/>
              <a:gd name="connsiteX5" fmla="*/ 2441448 w 16459200"/>
              <a:gd name="connsiteY5" fmla="*/ 0 h 27432"/>
              <a:gd name="connsiteX6" fmla="*/ 2798064 w 16459200"/>
              <a:gd name="connsiteY6" fmla="*/ 0 h 27432"/>
              <a:gd name="connsiteX7" fmla="*/ 3648456 w 16459200"/>
              <a:gd name="connsiteY7" fmla="*/ 0 h 27432"/>
              <a:gd name="connsiteX8" fmla="*/ 4005072 w 16459200"/>
              <a:gd name="connsiteY8" fmla="*/ 0 h 27432"/>
              <a:gd name="connsiteX9" fmla="*/ 5020056 w 16459200"/>
              <a:gd name="connsiteY9" fmla="*/ 0 h 27432"/>
              <a:gd name="connsiteX10" fmla="*/ 5212080 w 16459200"/>
              <a:gd name="connsiteY10" fmla="*/ 0 h 27432"/>
              <a:gd name="connsiteX11" fmla="*/ 5568696 w 16459200"/>
              <a:gd name="connsiteY11" fmla="*/ 0 h 27432"/>
              <a:gd name="connsiteX12" fmla="*/ 6089904 w 16459200"/>
              <a:gd name="connsiteY12" fmla="*/ 0 h 27432"/>
              <a:gd name="connsiteX13" fmla="*/ 6611112 w 16459200"/>
              <a:gd name="connsiteY13" fmla="*/ 0 h 27432"/>
              <a:gd name="connsiteX14" fmla="*/ 7461504 w 16459200"/>
              <a:gd name="connsiteY14" fmla="*/ 0 h 27432"/>
              <a:gd name="connsiteX15" fmla="*/ 8476488 w 16459200"/>
              <a:gd name="connsiteY15" fmla="*/ 0 h 27432"/>
              <a:gd name="connsiteX16" fmla="*/ 9326880 w 16459200"/>
              <a:gd name="connsiteY16" fmla="*/ 0 h 27432"/>
              <a:gd name="connsiteX17" fmla="*/ 9683496 w 16459200"/>
              <a:gd name="connsiteY17" fmla="*/ 0 h 27432"/>
              <a:gd name="connsiteX18" fmla="*/ 9875520 w 16459200"/>
              <a:gd name="connsiteY18" fmla="*/ 0 h 27432"/>
              <a:gd name="connsiteX19" fmla="*/ 10067544 w 16459200"/>
              <a:gd name="connsiteY19" fmla="*/ 0 h 27432"/>
              <a:gd name="connsiteX20" fmla="*/ 10424160 w 16459200"/>
              <a:gd name="connsiteY20" fmla="*/ 0 h 27432"/>
              <a:gd name="connsiteX21" fmla="*/ 10945368 w 16459200"/>
              <a:gd name="connsiteY21" fmla="*/ 0 h 27432"/>
              <a:gd name="connsiteX22" fmla="*/ 11795760 w 16459200"/>
              <a:gd name="connsiteY22" fmla="*/ 0 h 27432"/>
              <a:gd name="connsiteX23" fmla="*/ 12152376 w 16459200"/>
              <a:gd name="connsiteY23" fmla="*/ 0 h 27432"/>
              <a:gd name="connsiteX24" fmla="*/ 12838176 w 16459200"/>
              <a:gd name="connsiteY24" fmla="*/ 0 h 27432"/>
              <a:gd name="connsiteX25" fmla="*/ 13853160 w 16459200"/>
              <a:gd name="connsiteY25" fmla="*/ 0 h 27432"/>
              <a:gd name="connsiteX26" fmla="*/ 14209776 w 16459200"/>
              <a:gd name="connsiteY26" fmla="*/ 0 h 27432"/>
              <a:gd name="connsiteX27" fmla="*/ 14895576 w 16459200"/>
              <a:gd name="connsiteY27" fmla="*/ 0 h 27432"/>
              <a:gd name="connsiteX28" fmla="*/ 15581376 w 16459200"/>
              <a:gd name="connsiteY28" fmla="*/ 0 h 27432"/>
              <a:gd name="connsiteX29" fmla="*/ 15773400 w 16459200"/>
              <a:gd name="connsiteY29" fmla="*/ 0 h 27432"/>
              <a:gd name="connsiteX30" fmla="*/ 16459200 w 16459200"/>
              <a:gd name="connsiteY30" fmla="*/ 0 h 27432"/>
              <a:gd name="connsiteX31" fmla="*/ 16459200 w 16459200"/>
              <a:gd name="connsiteY31" fmla="*/ 27432 h 27432"/>
              <a:gd name="connsiteX32" fmla="*/ 15444216 w 16459200"/>
              <a:gd name="connsiteY32" fmla="*/ 27432 h 27432"/>
              <a:gd name="connsiteX33" fmla="*/ 15087600 w 16459200"/>
              <a:gd name="connsiteY33" fmla="*/ 27432 h 27432"/>
              <a:gd name="connsiteX34" fmla="*/ 14401800 w 16459200"/>
              <a:gd name="connsiteY34" fmla="*/ 27432 h 27432"/>
              <a:gd name="connsiteX35" fmla="*/ 13551408 w 16459200"/>
              <a:gd name="connsiteY35" fmla="*/ 27432 h 27432"/>
              <a:gd name="connsiteX36" fmla="*/ 13030200 w 16459200"/>
              <a:gd name="connsiteY36" fmla="*/ 27432 h 27432"/>
              <a:gd name="connsiteX37" fmla="*/ 12179808 w 16459200"/>
              <a:gd name="connsiteY37" fmla="*/ 27432 h 27432"/>
              <a:gd name="connsiteX38" fmla="*/ 11329416 w 16459200"/>
              <a:gd name="connsiteY38" fmla="*/ 27432 h 27432"/>
              <a:gd name="connsiteX39" fmla="*/ 10479024 w 16459200"/>
              <a:gd name="connsiteY39" fmla="*/ 27432 h 27432"/>
              <a:gd name="connsiteX40" fmla="*/ 9793224 w 16459200"/>
              <a:gd name="connsiteY40" fmla="*/ 27432 h 27432"/>
              <a:gd name="connsiteX41" fmla="*/ 9436608 w 16459200"/>
              <a:gd name="connsiteY41" fmla="*/ 27432 h 27432"/>
              <a:gd name="connsiteX42" fmla="*/ 9079992 w 16459200"/>
              <a:gd name="connsiteY42" fmla="*/ 27432 h 27432"/>
              <a:gd name="connsiteX43" fmla="*/ 8229600 w 16459200"/>
              <a:gd name="connsiteY43" fmla="*/ 27432 h 27432"/>
              <a:gd name="connsiteX44" fmla="*/ 7543800 w 16459200"/>
              <a:gd name="connsiteY44" fmla="*/ 27432 h 27432"/>
              <a:gd name="connsiteX45" fmla="*/ 7187184 w 16459200"/>
              <a:gd name="connsiteY45" fmla="*/ 27432 h 27432"/>
              <a:gd name="connsiteX46" fmla="*/ 6830568 w 16459200"/>
              <a:gd name="connsiteY46" fmla="*/ 27432 h 27432"/>
              <a:gd name="connsiteX47" fmla="*/ 6473952 w 16459200"/>
              <a:gd name="connsiteY47" fmla="*/ 27432 h 27432"/>
              <a:gd name="connsiteX48" fmla="*/ 5788152 w 16459200"/>
              <a:gd name="connsiteY48" fmla="*/ 27432 h 27432"/>
              <a:gd name="connsiteX49" fmla="*/ 5431536 w 16459200"/>
              <a:gd name="connsiteY49" fmla="*/ 27432 h 27432"/>
              <a:gd name="connsiteX50" fmla="*/ 4910328 w 16459200"/>
              <a:gd name="connsiteY50" fmla="*/ 27432 h 27432"/>
              <a:gd name="connsiteX51" fmla="*/ 4389120 w 16459200"/>
              <a:gd name="connsiteY51" fmla="*/ 27432 h 27432"/>
              <a:gd name="connsiteX52" fmla="*/ 3374136 w 16459200"/>
              <a:gd name="connsiteY52" fmla="*/ 27432 h 27432"/>
              <a:gd name="connsiteX53" fmla="*/ 2852928 w 16459200"/>
              <a:gd name="connsiteY53" fmla="*/ 27432 h 27432"/>
              <a:gd name="connsiteX54" fmla="*/ 2331720 w 16459200"/>
              <a:gd name="connsiteY54" fmla="*/ 27432 h 27432"/>
              <a:gd name="connsiteX55" fmla="*/ 1316736 w 16459200"/>
              <a:gd name="connsiteY55" fmla="*/ 27432 h 27432"/>
              <a:gd name="connsiteX56" fmla="*/ 1124712 w 16459200"/>
              <a:gd name="connsiteY56" fmla="*/ 27432 h 27432"/>
              <a:gd name="connsiteX57" fmla="*/ 0 w 16459200"/>
              <a:gd name="connsiteY57" fmla="*/ 27432 h 27432"/>
              <a:gd name="connsiteX58" fmla="*/ 0 w 16459200"/>
              <a:gd name="connsiteY5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6459200" h="27432" fill="none" extrusionOk="0">
                <a:moveTo>
                  <a:pt x="0" y="0"/>
                </a:moveTo>
                <a:cubicBezTo>
                  <a:pt x="47956" y="-7424"/>
                  <a:pt x="130909" y="-3461"/>
                  <a:pt x="192024" y="0"/>
                </a:cubicBezTo>
                <a:cubicBezTo>
                  <a:pt x="253139" y="3461"/>
                  <a:pt x="713864" y="27473"/>
                  <a:pt x="1042416" y="0"/>
                </a:cubicBezTo>
                <a:cubicBezTo>
                  <a:pt x="1370968" y="-27473"/>
                  <a:pt x="1433592" y="6590"/>
                  <a:pt x="1728216" y="0"/>
                </a:cubicBezTo>
                <a:cubicBezTo>
                  <a:pt x="2022840" y="-6590"/>
                  <a:pt x="1862554" y="2847"/>
                  <a:pt x="1920240" y="0"/>
                </a:cubicBezTo>
                <a:cubicBezTo>
                  <a:pt x="1977926" y="-2847"/>
                  <a:pt x="2325911" y="-6884"/>
                  <a:pt x="2441448" y="0"/>
                </a:cubicBezTo>
                <a:cubicBezTo>
                  <a:pt x="2556985" y="6884"/>
                  <a:pt x="2631822" y="6977"/>
                  <a:pt x="2798064" y="0"/>
                </a:cubicBezTo>
                <a:cubicBezTo>
                  <a:pt x="2964306" y="-6977"/>
                  <a:pt x="3274078" y="-12213"/>
                  <a:pt x="3648456" y="0"/>
                </a:cubicBezTo>
                <a:cubicBezTo>
                  <a:pt x="4022834" y="12213"/>
                  <a:pt x="3857573" y="-925"/>
                  <a:pt x="4005072" y="0"/>
                </a:cubicBezTo>
                <a:cubicBezTo>
                  <a:pt x="4152571" y="925"/>
                  <a:pt x="4671117" y="36098"/>
                  <a:pt x="5020056" y="0"/>
                </a:cubicBezTo>
                <a:cubicBezTo>
                  <a:pt x="5368995" y="-36098"/>
                  <a:pt x="5129234" y="2763"/>
                  <a:pt x="5212080" y="0"/>
                </a:cubicBezTo>
                <a:cubicBezTo>
                  <a:pt x="5294926" y="-2763"/>
                  <a:pt x="5456351" y="-1340"/>
                  <a:pt x="5568696" y="0"/>
                </a:cubicBezTo>
                <a:cubicBezTo>
                  <a:pt x="5681041" y="1340"/>
                  <a:pt x="5957028" y="11791"/>
                  <a:pt x="6089904" y="0"/>
                </a:cubicBezTo>
                <a:cubicBezTo>
                  <a:pt x="6222780" y="-11791"/>
                  <a:pt x="6485557" y="8010"/>
                  <a:pt x="6611112" y="0"/>
                </a:cubicBezTo>
                <a:cubicBezTo>
                  <a:pt x="6736667" y="-8010"/>
                  <a:pt x="7207166" y="34517"/>
                  <a:pt x="7461504" y="0"/>
                </a:cubicBezTo>
                <a:cubicBezTo>
                  <a:pt x="7715842" y="-34517"/>
                  <a:pt x="7997652" y="4727"/>
                  <a:pt x="8476488" y="0"/>
                </a:cubicBezTo>
                <a:cubicBezTo>
                  <a:pt x="8955324" y="-4727"/>
                  <a:pt x="9009263" y="-31226"/>
                  <a:pt x="9326880" y="0"/>
                </a:cubicBezTo>
                <a:cubicBezTo>
                  <a:pt x="9644497" y="31226"/>
                  <a:pt x="9567141" y="-14781"/>
                  <a:pt x="9683496" y="0"/>
                </a:cubicBezTo>
                <a:cubicBezTo>
                  <a:pt x="9799851" y="14781"/>
                  <a:pt x="9804032" y="8468"/>
                  <a:pt x="9875520" y="0"/>
                </a:cubicBezTo>
                <a:cubicBezTo>
                  <a:pt x="9947008" y="-8468"/>
                  <a:pt x="9977677" y="-8510"/>
                  <a:pt x="10067544" y="0"/>
                </a:cubicBezTo>
                <a:cubicBezTo>
                  <a:pt x="10157411" y="8510"/>
                  <a:pt x="10259211" y="-4808"/>
                  <a:pt x="10424160" y="0"/>
                </a:cubicBezTo>
                <a:cubicBezTo>
                  <a:pt x="10589109" y="4808"/>
                  <a:pt x="10698874" y="12995"/>
                  <a:pt x="10945368" y="0"/>
                </a:cubicBezTo>
                <a:cubicBezTo>
                  <a:pt x="11191862" y="-12995"/>
                  <a:pt x="11497620" y="30979"/>
                  <a:pt x="11795760" y="0"/>
                </a:cubicBezTo>
                <a:cubicBezTo>
                  <a:pt x="12093900" y="-30979"/>
                  <a:pt x="12033359" y="17306"/>
                  <a:pt x="12152376" y="0"/>
                </a:cubicBezTo>
                <a:cubicBezTo>
                  <a:pt x="12271393" y="-17306"/>
                  <a:pt x="12698740" y="-6151"/>
                  <a:pt x="12838176" y="0"/>
                </a:cubicBezTo>
                <a:cubicBezTo>
                  <a:pt x="12977612" y="6151"/>
                  <a:pt x="13351157" y="-21667"/>
                  <a:pt x="13853160" y="0"/>
                </a:cubicBezTo>
                <a:cubicBezTo>
                  <a:pt x="14355163" y="21667"/>
                  <a:pt x="14035345" y="-172"/>
                  <a:pt x="14209776" y="0"/>
                </a:cubicBezTo>
                <a:cubicBezTo>
                  <a:pt x="14384207" y="172"/>
                  <a:pt x="14629222" y="-31393"/>
                  <a:pt x="14895576" y="0"/>
                </a:cubicBezTo>
                <a:cubicBezTo>
                  <a:pt x="15161930" y="31393"/>
                  <a:pt x="15418721" y="3319"/>
                  <a:pt x="15581376" y="0"/>
                </a:cubicBezTo>
                <a:cubicBezTo>
                  <a:pt x="15744031" y="-3319"/>
                  <a:pt x="15695632" y="-9543"/>
                  <a:pt x="15773400" y="0"/>
                </a:cubicBezTo>
                <a:cubicBezTo>
                  <a:pt x="15851168" y="9543"/>
                  <a:pt x="16150974" y="-26032"/>
                  <a:pt x="16459200" y="0"/>
                </a:cubicBezTo>
                <a:cubicBezTo>
                  <a:pt x="16459222" y="9322"/>
                  <a:pt x="16459920" y="14106"/>
                  <a:pt x="16459200" y="27432"/>
                </a:cubicBezTo>
                <a:cubicBezTo>
                  <a:pt x="16249330" y="65783"/>
                  <a:pt x="15931504" y="34569"/>
                  <a:pt x="15444216" y="27432"/>
                </a:cubicBezTo>
                <a:cubicBezTo>
                  <a:pt x="14956928" y="20295"/>
                  <a:pt x="15245263" y="43793"/>
                  <a:pt x="15087600" y="27432"/>
                </a:cubicBezTo>
                <a:cubicBezTo>
                  <a:pt x="14929937" y="11071"/>
                  <a:pt x="14595147" y="61679"/>
                  <a:pt x="14401800" y="27432"/>
                </a:cubicBezTo>
                <a:cubicBezTo>
                  <a:pt x="14208453" y="-6815"/>
                  <a:pt x="13937267" y="-2756"/>
                  <a:pt x="13551408" y="27432"/>
                </a:cubicBezTo>
                <a:cubicBezTo>
                  <a:pt x="13165549" y="57620"/>
                  <a:pt x="13244142" y="31152"/>
                  <a:pt x="13030200" y="27432"/>
                </a:cubicBezTo>
                <a:cubicBezTo>
                  <a:pt x="12816258" y="23712"/>
                  <a:pt x="12596900" y="37491"/>
                  <a:pt x="12179808" y="27432"/>
                </a:cubicBezTo>
                <a:cubicBezTo>
                  <a:pt x="11762716" y="17373"/>
                  <a:pt x="11577023" y="27593"/>
                  <a:pt x="11329416" y="27432"/>
                </a:cubicBezTo>
                <a:cubicBezTo>
                  <a:pt x="11081809" y="27271"/>
                  <a:pt x="10723385" y="19623"/>
                  <a:pt x="10479024" y="27432"/>
                </a:cubicBezTo>
                <a:cubicBezTo>
                  <a:pt x="10234663" y="35241"/>
                  <a:pt x="9989517" y="31460"/>
                  <a:pt x="9793224" y="27432"/>
                </a:cubicBezTo>
                <a:cubicBezTo>
                  <a:pt x="9596931" y="23404"/>
                  <a:pt x="9533524" y="22036"/>
                  <a:pt x="9436608" y="27432"/>
                </a:cubicBezTo>
                <a:cubicBezTo>
                  <a:pt x="9339692" y="32828"/>
                  <a:pt x="9173466" y="18472"/>
                  <a:pt x="9079992" y="27432"/>
                </a:cubicBezTo>
                <a:cubicBezTo>
                  <a:pt x="8986518" y="36392"/>
                  <a:pt x="8593794" y="42926"/>
                  <a:pt x="8229600" y="27432"/>
                </a:cubicBezTo>
                <a:cubicBezTo>
                  <a:pt x="7865406" y="11938"/>
                  <a:pt x="7848302" y="3496"/>
                  <a:pt x="7543800" y="27432"/>
                </a:cubicBezTo>
                <a:cubicBezTo>
                  <a:pt x="7239298" y="51368"/>
                  <a:pt x="7267744" y="29308"/>
                  <a:pt x="7187184" y="27432"/>
                </a:cubicBezTo>
                <a:cubicBezTo>
                  <a:pt x="7106624" y="25556"/>
                  <a:pt x="6904393" y="10681"/>
                  <a:pt x="6830568" y="27432"/>
                </a:cubicBezTo>
                <a:cubicBezTo>
                  <a:pt x="6756743" y="44183"/>
                  <a:pt x="6651191" y="39884"/>
                  <a:pt x="6473952" y="27432"/>
                </a:cubicBezTo>
                <a:cubicBezTo>
                  <a:pt x="6296713" y="14980"/>
                  <a:pt x="6119980" y="24308"/>
                  <a:pt x="5788152" y="27432"/>
                </a:cubicBezTo>
                <a:cubicBezTo>
                  <a:pt x="5456324" y="30556"/>
                  <a:pt x="5529306" y="26210"/>
                  <a:pt x="5431536" y="27432"/>
                </a:cubicBezTo>
                <a:cubicBezTo>
                  <a:pt x="5333766" y="28654"/>
                  <a:pt x="5016672" y="6571"/>
                  <a:pt x="4910328" y="27432"/>
                </a:cubicBezTo>
                <a:cubicBezTo>
                  <a:pt x="4803984" y="48293"/>
                  <a:pt x="4553431" y="43362"/>
                  <a:pt x="4389120" y="27432"/>
                </a:cubicBezTo>
                <a:cubicBezTo>
                  <a:pt x="4224809" y="11502"/>
                  <a:pt x="3616062" y="38135"/>
                  <a:pt x="3374136" y="27432"/>
                </a:cubicBezTo>
                <a:cubicBezTo>
                  <a:pt x="3132210" y="16729"/>
                  <a:pt x="3042843" y="45542"/>
                  <a:pt x="2852928" y="27432"/>
                </a:cubicBezTo>
                <a:cubicBezTo>
                  <a:pt x="2663013" y="9322"/>
                  <a:pt x="2455267" y="47011"/>
                  <a:pt x="2331720" y="27432"/>
                </a:cubicBezTo>
                <a:cubicBezTo>
                  <a:pt x="2208173" y="7853"/>
                  <a:pt x="1589346" y="70708"/>
                  <a:pt x="1316736" y="27432"/>
                </a:cubicBezTo>
                <a:cubicBezTo>
                  <a:pt x="1044126" y="-15844"/>
                  <a:pt x="1186720" y="35239"/>
                  <a:pt x="1124712" y="27432"/>
                </a:cubicBezTo>
                <a:cubicBezTo>
                  <a:pt x="1062704" y="19625"/>
                  <a:pt x="503031" y="33212"/>
                  <a:pt x="0" y="27432"/>
                </a:cubicBezTo>
                <a:cubicBezTo>
                  <a:pt x="-1295" y="16310"/>
                  <a:pt x="-432" y="13385"/>
                  <a:pt x="0" y="0"/>
                </a:cubicBezTo>
                <a:close/>
              </a:path>
              <a:path w="16459200" h="27432" stroke="0" extrusionOk="0">
                <a:moveTo>
                  <a:pt x="0" y="0"/>
                </a:moveTo>
                <a:cubicBezTo>
                  <a:pt x="169209" y="4271"/>
                  <a:pt x="248605" y="9913"/>
                  <a:pt x="356616" y="0"/>
                </a:cubicBezTo>
                <a:cubicBezTo>
                  <a:pt x="464627" y="-9913"/>
                  <a:pt x="484749" y="7422"/>
                  <a:pt x="548640" y="0"/>
                </a:cubicBezTo>
                <a:cubicBezTo>
                  <a:pt x="612531" y="-7422"/>
                  <a:pt x="809859" y="-22"/>
                  <a:pt x="905256" y="0"/>
                </a:cubicBezTo>
                <a:cubicBezTo>
                  <a:pt x="1000653" y="22"/>
                  <a:pt x="1309175" y="26161"/>
                  <a:pt x="1591056" y="0"/>
                </a:cubicBezTo>
                <a:cubicBezTo>
                  <a:pt x="1872937" y="-26161"/>
                  <a:pt x="2030413" y="-34546"/>
                  <a:pt x="2441448" y="0"/>
                </a:cubicBezTo>
                <a:cubicBezTo>
                  <a:pt x="2852483" y="34546"/>
                  <a:pt x="3014836" y="32798"/>
                  <a:pt x="3456432" y="0"/>
                </a:cubicBezTo>
                <a:cubicBezTo>
                  <a:pt x="3898028" y="-32798"/>
                  <a:pt x="4190634" y="34192"/>
                  <a:pt x="4471416" y="0"/>
                </a:cubicBezTo>
                <a:cubicBezTo>
                  <a:pt x="4752198" y="-34192"/>
                  <a:pt x="4816290" y="10056"/>
                  <a:pt x="4992624" y="0"/>
                </a:cubicBezTo>
                <a:cubicBezTo>
                  <a:pt x="5168958" y="-10056"/>
                  <a:pt x="5425571" y="37166"/>
                  <a:pt x="5843016" y="0"/>
                </a:cubicBezTo>
                <a:cubicBezTo>
                  <a:pt x="6260461" y="-37166"/>
                  <a:pt x="6243365" y="-11909"/>
                  <a:pt x="6528816" y="0"/>
                </a:cubicBezTo>
                <a:cubicBezTo>
                  <a:pt x="6814267" y="11909"/>
                  <a:pt x="6865850" y="-3059"/>
                  <a:pt x="7050024" y="0"/>
                </a:cubicBezTo>
                <a:cubicBezTo>
                  <a:pt x="7234198" y="3059"/>
                  <a:pt x="7529059" y="-29032"/>
                  <a:pt x="7900416" y="0"/>
                </a:cubicBezTo>
                <a:cubicBezTo>
                  <a:pt x="8271773" y="29032"/>
                  <a:pt x="8040284" y="2293"/>
                  <a:pt x="8092440" y="0"/>
                </a:cubicBezTo>
                <a:cubicBezTo>
                  <a:pt x="8144596" y="-2293"/>
                  <a:pt x="8377772" y="18969"/>
                  <a:pt x="8613648" y="0"/>
                </a:cubicBezTo>
                <a:cubicBezTo>
                  <a:pt x="8849524" y="-18969"/>
                  <a:pt x="9039253" y="20479"/>
                  <a:pt x="9299448" y="0"/>
                </a:cubicBezTo>
                <a:cubicBezTo>
                  <a:pt x="9559643" y="-20479"/>
                  <a:pt x="9864452" y="14915"/>
                  <a:pt x="10149840" y="0"/>
                </a:cubicBezTo>
                <a:cubicBezTo>
                  <a:pt x="10435228" y="-14915"/>
                  <a:pt x="10504375" y="14787"/>
                  <a:pt x="10835640" y="0"/>
                </a:cubicBezTo>
                <a:cubicBezTo>
                  <a:pt x="11166905" y="-14787"/>
                  <a:pt x="11598715" y="31089"/>
                  <a:pt x="11850624" y="0"/>
                </a:cubicBezTo>
                <a:cubicBezTo>
                  <a:pt x="12102533" y="-31089"/>
                  <a:pt x="11992592" y="4447"/>
                  <a:pt x="12042648" y="0"/>
                </a:cubicBezTo>
                <a:cubicBezTo>
                  <a:pt x="12092704" y="-4447"/>
                  <a:pt x="12426578" y="2532"/>
                  <a:pt x="12728448" y="0"/>
                </a:cubicBezTo>
                <a:cubicBezTo>
                  <a:pt x="13030318" y="-2532"/>
                  <a:pt x="12877528" y="-7149"/>
                  <a:pt x="12920472" y="0"/>
                </a:cubicBezTo>
                <a:cubicBezTo>
                  <a:pt x="12963416" y="7149"/>
                  <a:pt x="13485109" y="-36483"/>
                  <a:pt x="13935456" y="0"/>
                </a:cubicBezTo>
                <a:cubicBezTo>
                  <a:pt x="14385803" y="36483"/>
                  <a:pt x="14219125" y="12279"/>
                  <a:pt x="14292072" y="0"/>
                </a:cubicBezTo>
                <a:cubicBezTo>
                  <a:pt x="14365019" y="-12279"/>
                  <a:pt x="14443877" y="8821"/>
                  <a:pt x="14484096" y="0"/>
                </a:cubicBezTo>
                <a:cubicBezTo>
                  <a:pt x="14524315" y="-8821"/>
                  <a:pt x="14905426" y="-30068"/>
                  <a:pt x="15169896" y="0"/>
                </a:cubicBezTo>
                <a:cubicBezTo>
                  <a:pt x="15434366" y="30068"/>
                  <a:pt x="15424434" y="12479"/>
                  <a:pt x="15526512" y="0"/>
                </a:cubicBezTo>
                <a:cubicBezTo>
                  <a:pt x="15628590" y="-12479"/>
                  <a:pt x="16062010" y="-12069"/>
                  <a:pt x="16459200" y="0"/>
                </a:cubicBezTo>
                <a:cubicBezTo>
                  <a:pt x="16459049" y="7706"/>
                  <a:pt x="16460087" y="13931"/>
                  <a:pt x="16459200" y="27432"/>
                </a:cubicBezTo>
                <a:cubicBezTo>
                  <a:pt x="16315339" y="20935"/>
                  <a:pt x="16231909" y="42819"/>
                  <a:pt x="16102584" y="27432"/>
                </a:cubicBezTo>
                <a:cubicBezTo>
                  <a:pt x="15973259" y="12045"/>
                  <a:pt x="15580560" y="51242"/>
                  <a:pt x="15416784" y="27432"/>
                </a:cubicBezTo>
                <a:cubicBezTo>
                  <a:pt x="15253008" y="3622"/>
                  <a:pt x="15181626" y="26334"/>
                  <a:pt x="15060168" y="27432"/>
                </a:cubicBezTo>
                <a:cubicBezTo>
                  <a:pt x="14938710" y="28530"/>
                  <a:pt x="14400846" y="21299"/>
                  <a:pt x="14209776" y="27432"/>
                </a:cubicBezTo>
                <a:cubicBezTo>
                  <a:pt x="14018706" y="33565"/>
                  <a:pt x="13805385" y="48505"/>
                  <a:pt x="13688568" y="27432"/>
                </a:cubicBezTo>
                <a:cubicBezTo>
                  <a:pt x="13571751" y="6359"/>
                  <a:pt x="13472548" y="26552"/>
                  <a:pt x="13331952" y="27432"/>
                </a:cubicBezTo>
                <a:cubicBezTo>
                  <a:pt x="13191356" y="28312"/>
                  <a:pt x="13234055" y="20883"/>
                  <a:pt x="13139928" y="27432"/>
                </a:cubicBezTo>
                <a:cubicBezTo>
                  <a:pt x="13045801" y="33981"/>
                  <a:pt x="12707747" y="18669"/>
                  <a:pt x="12454128" y="27432"/>
                </a:cubicBezTo>
                <a:cubicBezTo>
                  <a:pt x="12200509" y="36195"/>
                  <a:pt x="11974339" y="1821"/>
                  <a:pt x="11603736" y="27432"/>
                </a:cubicBezTo>
                <a:cubicBezTo>
                  <a:pt x="11233133" y="53043"/>
                  <a:pt x="11202281" y="15642"/>
                  <a:pt x="10917936" y="27432"/>
                </a:cubicBezTo>
                <a:cubicBezTo>
                  <a:pt x="10633591" y="39222"/>
                  <a:pt x="10351188" y="-7651"/>
                  <a:pt x="9902952" y="27432"/>
                </a:cubicBezTo>
                <a:cubicBezTo>
                  <a:pt x="9454716" y="62515"/>
                  <a:pt x="9540812" y="35851"/>
                  <a:pt x="9381744" y="27432"/>
                </a:cubicBezTo>
                <a:cubicBezTo>
                  <a:pt x="9222676" y="19013"/>
                  <a:pt x="9279274" y="24639"/>
                  <a:pt x="9189720" y="27432"/>
                </a:cubicBezTo>
                <a:cubicBezTo>
                  <a:pt x="9100166" y="30225"/>
                  <a:pt x="9040114" y="24993"/>
                  <a:pt x="8997696" y="27432"/>
                </a:cubicBezTo>
                <a:cubicBezTo>
                  <a:pt x="8955278" y="29871"/>
                  <a:pt x="8568270" y="-9750"/>
                  <a:pt x="8147304" y="27432"/>
                </a:cubicBezTo>
                <a:cubicBezTo>
                  <a:pt x="7726338" y="64614"/>
                  <a:pt x="7756575" y="58097"/>
                  <a:pt x="7461504" y="27432"/>
                </a:cubicBezTo>
                <a:cubicBezTo>
                  <a:pt x="7166433" y="-3233"/>
                  <a:pt x="6691777" y="23003"/>
                  <a:pt x="6446520" y="27432"/>
                </a:cubicBezTo>
                <a:cubicBezTo>
                  <a:pt x="6201263" y="31861"/>
                  <a:pt x="6055564" y="5822"/>
                  <a:pt x="5760720" y="27432"/>
                </a:cubicBezTo>
                <a:cubicBezTo>
                  <a:pt x="5465876" y="49042"/>
                  <a:pt x="5182562" y="-15037"/>
                  <a:pt x="4910328" y="27432"/>
                </a:cubicBezTo>
                <a:cubicBezTo>
                  <a:pt x="4638094" y="69901"/>
                  <a:pt x="4524349" y="1902"/>
                  <a:pt x="4224528" y="27432"/>
                </a:cubicBezTo>
                <a:cubicBezTo>
                  <a:pt x="3924707" y="52962"/>
                  <a:pt x="3780041" y="5974"/>
                  <a:pt x="3538728" y="27432"/>
                </a:cubicBezTo>
                <a:cubicBezTo>
                  <a:pt x="3297415" y="48890"/>
                  <a:pt x="3195183" y="15951"/>
                  <a:pt x="3017520" y="27432"/>
                </a:cubicBezTo>
                <a:cubicBezTo>
                  <a:pt x="2839857" y="38913"/>
                  <a:pt x="2369331" y="20768"/>
                  <a:pt x="2167128" y="27432"/>
                </a:cubicBezTo>
                <a:cubicBezTo>
                  <a:pt x="1964925" y="34096"/>
                  <a:pt x="1784521" y="20363"/>
                  <a:pt x="1481328" y="27432"/>
                </a:cubicBezTo>
                <a:cubicBezTo>
                  <a:pt x="1178135" y="34501"/>
                  <a:pt x="971590" y="55923"/>
                  <a:pt x="630936" y="27432"/>
                </a:cubicBezTo>
                <a:cubicBezTo>
                  <a:pt x="290282" y="-1059"/>
                  <a:pt x="133182" y="8818"/>
                  <a:pt x="0" y="27432"/>
                </a:cubicBezTo>
                <a:cubicBezTo>
                  <a:pt x="-1246" y="21545"/>
                  <a:pt x="-1312" y="12780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A1800-C180-8CB3-013B-06D4FBBF0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739" y="3106974"/>
            <a:ext cx="10070328" cy="6178758"/>
          </a:xfrm>
        </p:spPr>
        <p:txBody>
          <a:bodyPr anchor="t">
            <a:normAutofit/>
          </a:bodyPr>
          <a:lstStyle/>
          <a:p>
            <a:pPr algn="r" rtl="1"/>
            <a:r>
              <a:rPr lang="ar-EG" sz="3200" b="1" dirty="0"/>
              <a:t>المنتج</a:t>
            </a:r>
            <a:br>
              <a:rPr lang="en-US" sz="2600" dirty="0"/>
            </a:br>
            <a:r>
              <a:rPr lang="ar-EG" sz="2400" dirty="0"/>
              <a:t>خامات عالية الجودة تشمل شيفون كريب مستورد، ساتان إسباني، وقطن شاش، تجمع بين الأناقة والراحة لتناسب الشابات الجامعيات.</a:t>
            </a:r>
            <a:br>
              <a:rPr lang="ar-EG" sz="2600" dirty="0"/>
            </a:br>
            <a:endParaRPr lang="ar-EG" sz="2600" dirty="0"/>
          </a:p>
          <a:p>
            <a:pPr algn="r" rtl="1"/>
            <a:r>
              <a:rPr lang="ar-EG" sz="3200" b="1" dirty="0"/>
              <a:t>السعر</a:t>
            </a:r>
            <a:br>
              <a:rPr lang="en-US" sz="2600" dirty="0"/>
            </a:br>
            <a:r>
              <a:rPr lang="ar-EG" sz="2400" dirty="0"/>
              <a:t>تتراوح الأسعار بين 190 إلى 300 جنيه حسب الخامة.</a:t>
            </a:r>
            <a:br>
              <a:rPr lang="ar-EG" sz="2400" dirty="0"/>
            </a:br>
            <a:r>
              <a:rPr lang="ar-EG" sz="2400" dirty="0"/>
              <a:t>تكلفة الشحن: 45 جنيه للقاهرة والجيزة – 65 جنيه لباقي المحافظات.</a:t>
            </a:r>
            <a:br>
              <a:rPr lang="ar-EG" sz="2600" dirty="0"/>
            </a:br>
            <a:endParaRPr lang="ar-EG" sz="2600" dirty="0"/>
          </a:p>
          <a:p>
            <a:pPr algn="r" rtl="1"/>
            <a:r>
              <a:rPr lang="ar-EG" sz="3200" b="1" dirty="0"/>
              <a:t>مكان البيع</a:t>
            </a:r>
            <a:br>
              <a:rPr lang="en-US" sz="2600" dirty="0"/>
            </a:br>
            <a:r>
              <a:rPr lang="ar-EG" sz="2400" dirty="0"/>
              <a:t>يتم البيع أونلاين فقط عبر صفحات السوشيال ميديا والمتجر الإلكتروني.</a:t>
            </a:r>
            <a:br>
              <a:rPr lang="ar-EG" sz="2600" dirty="0"/>
            </a:br>
            <a:endParaRPr lang="ar-EG" sz="2600" dirty="0"/>
          </a:p>
          <a:p>
            <a:pPr algn="r" rtl="1"/>
            <a:r>
              <a:rPr lang="ar-EG" sz="3200" b="1" dirty="0"/>
              <a:t>الترويج</a:t>
            </a:r>
            <a:r>
              <a:rPr lang="ar-EG" sz="2600" b="1" dirty="0"/>
              <a:t> </a:t>
            </a:r>
            <a:br>
              <a:rPr lang="ar-EG" sz="2600" b="1" dirty="0"/>
            </a:br>
            <a:r>
              <a:rPr lang="ar-EG" sz="2400" dirty="0"/>
              <a:t>تنفيذ إعلانات ممولة مستهدفة للوصول إلى الفتيات الجامعيات والشابات العاملات.</a:t>
            </a:r>
            <a:br>
              <a:rPr lang="ar-EG" sz="2400" dirty="0"/>
            </a:br>
            <a:r>
              <a:rPr lang="ar-EG" sz="2400" dirty="0"/>
              <a:t>تصميم محتوى بصري جذاب يبرز جودة وأناقة السكارفات.</a:t>
            </a:r>
            <a:br>
              <a:rPr lang="ar-EG" sz="2400" dirty="0"/>
            </a:br>
            <a:r>
              <a:rPr lang="ar-EG" sz="2400" dirty="0"/>
              <a:t>تقديم عروض وخصومات مميزة عند الإطلاق الأول لجذب العملاء الجدد وتشجيعهم على التجربة.</a:t>
            </a:r>
          </a:p>
          <a:p>
            <a:pPr algn="r" rtl="1"/>
            <a:endParaRPr lang="en-US" sz="2600" dirty="0"/>
          </a:p>
        </p:txBody>
      </p:sp>
      <p:pic>
        <p:nvPicPr>
          <p:cNvPr id="4" name="Picture 3" descr="A diagram of marketing mix&#10;&#10;AI-generated content may be incorrect.">
            <a:extLst>
              <a:ext uri="{FF2B5EF4-FFF2-40B4-BE49-F238E27FC236}">
                <a16:creationId xmlns:a16="http://schemas.microsoft.com/office/drawing/2014/main" id="{1C15D48C-F69D-C9B9-7AAA-61596DD6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95" b="1"/>
          <a:stretch>
            <a:fillRect/>
          </a:stretch>
        </p:blipFill>
        <p:spPr>
          <a:xfrm>
            <a:off x="11513487" y="3140964"/>
            <a:ext cx="5911596" cy="614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93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3B3DB-0FE4-7C6D-96F2-BA5CAC817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39" y="357808"/>
            <a:ext cx="16527780" cy="2151623"/>
          </a:xfrm>
        </p:spPr>
        <p:txBody>
          <a:bodyPr anchor="b">
            <a:normAutofit/>
          </a:bodyPr>
          <a:lstStyle/>
          <a:p>
            <a:r>
              <a:rPr lang="en-US" sz="6300" b="1"/>
              <a:t>💻 Digital Marketing Plan – </a:t>
            </a:r>
            <a:r>
              <a:rPr lang="ar-EG" sz="6300" b="1"/>
              <a:t>الخطة التسويقية الرقمية</a:t>
            </a:r>
            <a:br>
              <a:rPr lang="ar-EG" sz="6300" b="1"/>
            </a:br>
            <a:endParaRPr lang="en-US" sz="630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8739" y="2522316"/>
            <a:ext cx="16459200" cy="27432"/>
          </a:xfrm>
          <a:custGeom>
            <a:avLst/>
            <a:gdLst>
              <a:gd name="connsiteX0" fmla="*/ 0 w 16459200"/>
              <a:gd name="connsiteY0" fmla="*/ 0 h 27432"/>
              <a:gd name="connsiteX1" fmla="*/ 192024 w 16459200"/>
              <a:gd name="connsiteY1" fmla="*/ 0 h 27432"/>
              <a:gd name="connsiteX2" fmla="*/ 1042416 w 16459200"/>
              <a:gd name="connsiteY2" fmla="*/ 0 h 27432"/>
              <a:gd name="connsiteX3" fmla="*/ 1728216 w 16459200"/>
              <a:gd name="connsiteY3" fmla="*/ 0 h 27432"/>
              <a:gd name="connsiteX4" fmla="*/ 1920240 w 16459200"/>
              <a:gd name="connsiteY4" fmla="*/ 0 h 27432"/>
              <a:gd name="connsiteX5" fmla="*/ 2441448 w 16459200"/>
              <a:gd name="connsiteY5" fmla="*/ 0 h 27432"/>
              <a:gd name="connsiteX6" fmla="*/ 2798064 w 16459200"/>
              <a:gd name="connsiteY6" fmla="*/ 0 h 27432"/>
              <a:gd name="connsiteX7" fmla="*/ 3648456 w 16459200"/>
              <a:gd name="connsiteY7" fmla="*/ 0 h 27432"/>
              <a:gd name="connsiteX8" fmla="*/ 4005072 w 16459200"/>
              <a:gd name="connsiteY8" fmla="*/ 0 h 27432"/>
              <a:gd name="connsiteX9" fmla="*/ 5020056 w 16459200"/>
              <a:gd name="connsiteY9" fmla="*/ 0 h 27432"/>
              <a:gd name="connsiteX10" fmla="*/ 5212080 w 16459200"/>
              <a:gd name="connsiteY10" fmla="*/ 0 h 27432"/>
              <a:gd name="connsiteX11" fmla="*/ 5568696 w 16459200"/>
              <a:gd name="connsiteY11" fmla="*/ 0 h 27432"/>
              <a:gd name="connsiteX12" fmla="*/ 6089904 w 16459200"/>
              <a:gd name="connsiteY12" fmla="*/ 0 h 27432"/>
              <a:gd name="connsiteX13" fmla="*/ 6611112 w 16459200"/>
              <a:gd name="connsiteY13" fmla="*/ 0 h 27432"/>
              <a:gd name="connsiteX14" fmla="*/ 7461504 w 16459200"/>
              <a:gd name="connsiteY14" fmla="*/ 0 h 27432"/>
              <a:gd name="connsiteX15" fmla="*/ 8476488 w 16459200"/>
              <a:gd name="connsiteY15" fmla="*/ 0 h 27432"/>
              <a:gd name="connsiteX16" fmla="*/ 9326880 w 16459200"/>
              <a:gd name="connsiteY16" fmla="*/ 0 h 27432"/>
              <a:gd name="connsiteX17" fmla="*/ 9683496 w 16459200"/>
              <a:gd name="connsiteY17" fmla="*/ 0 h 27432"/>
              <a:gd name="connsiteX18" fmla="*/ 9875520 w 16459200"/>
              <a:gd name="connsiteY18" fmla="*/ 0 h 27432"/>
              <a:gd name="connsiteX19" fmla="*/ 10067544 w 16459200"/>
              <a:gd name="connsiteY19" fmla="*/ 0 h 27432"/>
              <a:gd name="connsiteX20" fmla="*/ 10424160 w 16459200"/>
              <a:gd name="connsiteY20" fmla="*/ 0 h 27432"/>
              <a:gd name="connsiteX21" fmla="*/ 10945368 w 16459200"/>
              <a:gd name="connsiteY21" fmla="*/ 0 h 27432"/>
              <a:gd name="connsiteX22" fmla="*/ 11795760 w 16459200"/>
              <a:gd name="connsiteY22" fmla="*/ 0 h 27432"/>
              <a:gd name="connsiteX23" fmla="*/ 12152376 w 16459200"/>
              <a:gd name="connsiteY23" fmla="*/ 0 h 27432"/>
              <a:gd name="connsiteX24" fmla="*/ 12838176 w 16459200"/>
              <a:gd name="connsiteY24" fmla="*/ 0 h 27432"/>
              <a:gd name="connsiteX25" fmla="*/ 13853160 w 16459200"/>
              <a:gd name="connsiteY25" fmla="*/ 0 h 27432"/>
              <a:gd name="connsiteX26" fmla="*/ 14209776 w 16459200"/>
              <a:gd name="connsiteY26" fmla="*/ 0 h 27432"/>
              <a:gd name="connsiteX27" fmla="*/ 14895576 w 16459200"/>
              <a:gd name="connsiteY27" fmla="*/ 0 h 27432"/>
              <a:gd name="connsiteX28" fmla="*/ 15581376 w 16459200"/>
              <a:gd name="connsiteY28" fmla="*/ 0 h 27432"/>
              <a:gd name="connsiteX29" fmla="*/ 15773400 w 16459200"/>
              <a:gd name="connsiteY29" fmla="*/ 0 h 27432"/>
              <a:gd name="connsiteX30" fmla="*/ 16459200 w 16459200"/>
              <a:gd name="connsiteY30" fmla="*/ 0 h 27432"/>
              <a:gd name="connsiteX31" fmla="*/ 16459200 w 16459200"/>
              <a:gd name="connsiteY31" fmla="*/ 27432 h 27432"/>
              <a:gd name="connsiteX32" fmla="*/ 15444216 w 16459200"/>
              <a:gd name="connsiteY32" fmla="*/ 27432 h 27432"/>
              <a:gd name="connsiteX33" fmla="*/ 15087600 w 16459200"/>
              <a:gd name="connsiteY33" fmla="*/ 27432 h 27432"/>
              <a:gd name="connsiteX34" fmla="*/ 14401800 w 16459200"/>
              <a:gd name="connsiteY34" fmla="*/ 27432 h 27432"/>
              <a:gd name="connsiteX35" fmla="*/ 13551408 w 16459200"/>
              <a:gd name="connsiteY35" fmla="*/ 27432 h 27432"/>
              <a:gd name="connsiteX36" fmla="*/ 13030200 w 16459200"/>
              <a:gd name="connsiteY36" fmla="*/ 27432 h 27432"/>
              <a:gd name="connsiteX37" fmla="*/ 12179808 w 16459200"/>
              <a:gd name="connsiteY37" fmla="*/ 27432 h 27432"/>
              <a:gd name="connsiteX38" fmla="*/ 11329416 w 16459200"/>
              <a:gd name="connsiteY38" fmla="*/ 27432 h 27432"/>
              <a:gd name="connsiteX39" fmla="*/ 10479024 w 16459200"/>
              <a:gd name="connsiteY39" fmla="*/ 27432 h 27432"/>
              <a:gd name="connsiteX40" fmla="*/ 9793224 w 16459200"/>
              <a:gd name="connsiteY40" fmla="*/ 27432 h 27432"/>
              <a:gd name="connsiteX41" fmla="*/ 9436608 w 16459200"/>
              <a:gd name="connsiteY41" fmla="*/ 27432 h 27432"/>
              <a:gd name="connsiteX42" fmla="*/ 9079992 w 16459200"/>
              <a:gd name="connsiteY42" fmla="*/ 27432 h 27432"/>
              <a:gd name="connsiteX43" fmla="*/ 8229600 w 16459200"/>
              <a:gd name="connsiteY43" fmla="*/ 27432 h 27432"/>
              <a:gd name="connsiteX44" fmla="*/ 7543800 w 16459200"/>
              <a:gd name="connsiteY44" fmla="*/ 27432 h 27432"/>
              <a:gd name="connsiteX45" fmla="*/ 7187184 w 16459200"/>
              <a:gd name="connsiteY45" fmla="*/ 27432 h 27432"/>
              <a:gd name="connsiteX46" fmla="*/ 6830568 w 16459200"/>
              <a:gd name="connsiteY46" fmla="*/ 27432 h 27432"/>
              <a:gd name="connsiteX47" fmla="*/ 6473952 w 16459200"/>
              <a:gd name="connsiteY47" fmla="*/ 27432 h 27432"/>
              <a:gd name="connsiteX48" fmla="*/ 5788152 w 16459200"/>
              <a:gd name="connsiteY48" fmla="*/ 27432 h 27432"/>
              <a:gd name="connsiteX49" fmla="*/ 5431536 w 16459200"/>
              <a:gd name="connsiteY49" fmla="*/ 27432 h 27432"/>
              <a:gd name="connsiteX50" fmla="*/ 4910328 w 16459200"/>
              <a:gd name="connsiteY50" fmla="*/ 27432 h 27432"/>
              <a:gd name="connsiteX51" fmla="*/ 4389120 w 16459200"/>
              <a:gd name="connsiteY51" fmla="*/ 27432 h 27432"/>
              <a:gd name="connsiteX52" fmla="*/ 3374136 w 16459200"/>
              <a:gd name="connsiteY52" fmla="*/ 27432 h 27432"/>
              <a:gd name="connsiteX53" fmla="*/ 2852928 w 16459200"/>
              <a:gd name="connsiteY53" fmla="*/ 27432 h 27432"/>
              <a:gd name="connsiteX54" fmla="*/ 2331720 w 16459200"/>
              <a:gd name="connsiteY54" fmla="*/ 27432 h 27432"/>
              <a:gd name="connsiteX55" fmla="*/ 1316736 w 16459200"/>
              <a:gd name="connsiteY55" fmla="*/ 27432 h 27432"/>
              <a:gd name="connsiteX56" fmla="*/ 1124712 w 16459200"/>
              <a:gd name="connsiteY56" fmla="*/ 27432 h 27432"/>
              <a:gd name="connsiteX57" fmla="*/ 0 w 16459200"/>
              <a:gd name="connsiteY57" fmla="*/ 27432 h 27432"/>
              <a:gd name="connsiteX58" fmla="*/ 0 w 16459200"/>
              <a:gd name="connsiteY5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6459200" h="27432" fill="none" extrusionOk="0">
                <a:moveTo>
                  <a:pt x="0" y="0"/>
                </a:moveTo>
                <a:cubicBezTo>
                  <a:pt x="47956" y="-7424"/>
                  <a:pt x="130909" y="-3461"/>
                  <a:pt x="192024" y="0"/>
                </a:cubicBezTo>
                <a:cubicBezTo>
                  <a:pt x="253139" y="3461"/>
                  <a:pt x="713864" y="27473"/>
                  <a:pt x="1042416" y="0"/>
                </a:cubicBezTo>
                <a:cubicBezTo>
                  <a:pt x="1370968" y="-27473"/>
                  <a:pt x="1433592" y="6590"/>
                  <a:pt x="1728216" y="0"/>
                </a:cubicBezTo>
                <a:cubicBezTo>
                  <a:pt x="2022840" y="-6590"/>
                  <a:pt x="1862554" y="2847"/>
                  <a:pt x="1920240" y="0"/>
                </a:cubicBezTo>
                <a:cubicBezTo>
                  <a:pt x="1977926" y="-2847"/>
                  <a:pt x="2325911" y="-6884"/>
                  <a:pt x="2441448" y="0"/>
                </a:cubicBezTo>
                <a:cubicBezTo>
                  <a:pt x="2556985" y="6884"/>
                  <a:pt x="2631822" y="6977"/>
                  <a:pt x="2798064" y="0"/>
                </a:cubicBezTo>
                <a:cubicBezTo>
                  <a:pt x="2964306" y="-6977"/>
                  <a:pt x="3274078" y="-12213"/>
                  <a:pt x="3648456" y="0"/>
                </a:cubicBezTo>
                <a:cubicBezTo>
                  <a:pt x="4022834" y="12213"/>
                  <a:pt x="3857573" y="-925"/>
                  <a:pt x="4005072" y="0"/>
                </a:cubicBezTo>
                <a:cubicBezTo>
                  <a:pt x="4152571" y="925"/>
                  <a:pt x="4671117" y="36098"/>
                  <a:pt x="5020056" y="0"/>
                </a:cubicBezTo>
                <a:cubicBezTo>
                  <a:pt x="5368995" y="-36098"/>
                  <a:pt x="5129234" y="2763"/>
                  <a:pt x="5212080" y="0"/>
                </a:cubicBezTo>
                <a:cubicBezTo>
                  <a:pt x="5294926" y="-2763"/>
                  <a:pt x="5456351" y="-1340"/>
                  <a:pt x="5568696" y="0"/>
                </a:cubicBezTo>
                <a:cubicBezTo>
                  <a:pt x="5681041" y="1340"/>
                  <a:pt x="5957028" y="11791"/>
                  <a:pt x="6089904" y="0"/>
                </a:cubicBezTo>
                <a:cubicBezTo>
                  <a:pt x="6222780" y="-11791"/>
                  <a:pt x="6485557" y="8010"/>
                  <a:pt x="6611112" y="0"/>
                </a:cubicBezTo>
                <a:cubicBezTo>
                  <a:pt x="6736667" y="-8010"/>
                  <a:pt x="7207166" y="34517"/>
                  <a:pt x="7461504" y="0"/>
                </a:cubicBezTo>
                <a:cubicBezTo>
                  <a:pt x="7715842" y="-34517"/>
                  <a:pt x="7997652" y="4727"/>
                  <a:pt x="8476488" y="0"/>
                </a:cubicBezTo>
                <a:cubicBezTo>
                  <a:pt x="8955324" y="-4727"/>
                  <a:pt x="9009263" y="-31226"/>
                  <a:pt x="9326880" y="0"/>
                </a:cubicBezTo>
                <a:cubicBezTo>
                  <a:pt x="9644497" y="31226"/>
                  <a:pt x="9567141" y="-14781"/>
                  <a:pt x="9683496" y="0"/>
                </a:cubicBezTo>
                <a:cubicBezTo>
                  <a:pt x="9799851" y="14781"/>
                  <a:pt x="9804032" y="8468"/>
                  <a:pt x="9875520" y="0"/>
                </a:cubicBezTo>
                <a:cubicBezTo>
                  <a:pt x="9947008" y="-8468"/>
                  <a:pt x="9977677" y="-8510"/>
                  <a:pt x="10067544" y="0"/>
                </a:cubicBezTo>
                <a:cubicBezTo>
                  <a:pt x="10157411" y="8510"/>
                  <a:pt x="10259211" y="-4808"/>
                  <a:pt x="10424160" y="0"/>
                </a:cubicBezTo>
                <a:cubicBezTo>
                  <a:pt x="10589109" y="4808"/>
                  <a:pt x="10698874" y="12995"/>
                  <a:pt x="10945368" y="0"/>
                </a:cubicBezTo>
                <a:cubicBezTo>
                  <a:pt x="11191862" y="-12995"/>
                  <a:pt x="11497620" y="30979"/>
                  <a:pt x="11795760" y="0"/>
                </a:cubicBezTo>
                <a:cubicBezTo>
                  <a:pt x="12093900" y="-30979"/>
                  <a:pt x="12033359" y="17306"/>
                  <a:pt x="12152376" y="0"/>
                </a:cubicBezTo>
                <a:cubicBezTo>
                  <a:pt x="12271393" y="-17306"/>
                  <a:pt x="12698740" y="-6151"/>
                  <a:pt x="12838176" y="0"/>
                </a:cubicBezTo>
                <a:cubicBezTo>
                  <a:pt x="12977612" y="6151"/>
                  <a:pt x="13351157" y="-21667"/>
                  <a:pt x="13853160" y="0"/>
                </a:cubicBezTo>
                <a:cubicBezTo>
                  <a:pt x="14355163" y="21667"/>
                  <a:pt x="14035345" y="-172"/>
                  <a:pt x="14209776" y="0"/>
                </a:cubicBezTo>
                <a:cubicBezTo>
                  <a:pt x="14384207" y="172"/>
                  <a:pt x="14629222" y="-31393"/>
                  <a:pt x="14895576" y="0"/>
                </a:cubicBezTo>
                <a:cubicBezTo>
                  <a:pt x="15161930" y="31393"/>
                  <a:pt x="15418721" y="3319"/>
                  <a:pt x="15581376" y="0"/>
                </a:cubicBezTo>
                <a:cubicBezTo>
                  <a:pt x="15744031" y="-3319"/>
                  <a:pt x="15695632" y="-9543"/>
                  <a:pt x="15773400" y="0"/>
                </a:cubicBezTo>
                <a:cubicBezTo>
                  <a:pt x="15851168" y="9543"/>
                  <a:pt x="16150974" y="-26032"/>
                  <a:pt x="16459200" y="0"/>
                </a:cubicBezTo>
                <a:cubicBezTo>
                  <a:pt x="16459222" y="9322"/>
                  <a:pt x="16459920" y="14106"/>
                  <a:pt x="16459200" y="27432"/>
                </a:cubicBezTo>
                <a:cubicBezTo>
                  <a:pt x="16249330" y="65783"/>
                  <a:pt x="15931504" y="34569"/>
                  <a:pt x="15444216" y="27432"/>
                </a:cubicBezTo>
                <a:cubicBezTo>
                  <a:pt x="14956928" y="20295"/>
                  <a:pt x="15245263" y="43793"/>
                  <a:pt x="15087600" y="27432"/>
                </a:cubicBezTo>
                <a:cubicBezTo>
                  <a:pt x="14929937" y="11071"/>
                  <a:pt x="14595147" y="61679"/>
                  <a:pt x="14401800" y="27432"/>
                </a:cubicBezTo>
                <a:cubicBezTo>
                  <a:pt x="14208453" y="-6815"/>
                  <a:pt x="13937267" y="-2756"/>
                  <a:pt x="13551408" y="27432"/>
                </a:cubicBezTo>
                <a:cubicBezTo>
                  <a:pt x="13165549" y="57620"/>
                  <a:pt x="13244142" y="31152"/>
                  <a:pt x="13030200" y="27432"/>
                </a:cubicBezTo>
                <a:cubicBezTo>
                  <a:pt x="12816258" y="23712"/>
                  <a:pt x="12596900" y="37491"/>
                  <a:pt x="12179808" y="27432"/>
                </a:cubicBezTo>
                <a:cubicBezTo>
                  <a:pt x="11762716" y="17373"/>
                  <a:pt x="11577023" y="27593"/>
                  <a:pt x="11329416" y="27432"/>
                </a:cubicBezTo>
                <a:cubicBezTo>
                  <a:pt x="11081809" y="27271"/>
                  <a:pt x="10723385" y="19623"/>
                  <a:pt x="10479024" y="27432"/>
                </a:cubicBezTo>
                <a:cubicBezTo>
                  <a:pt x="10234663" y="35241"/>
                  <a:pt x="9989517" y="31460"/>
                  <a:pt x="9793224" y="27432"/>
                </a:cubicBezTo>
                <a:cubicBezTo>
                  <a:pt x="9596931" y="23404"/>
                  <a:pt x="9533524" y="22036"/>
                  <a:pt x="9436608" y="27432"/>
                </a:cubicBezTo>
                <a:cubicBezTo>
                  <a:pt x="9339692" y="32828"/>
                  <a:pt x="9173466" y="18472"/>
                  <a:pt x="9079992" y="27432"/>
                </a:cubicBezTo>
                <a:cubicBezTo>
                  <a:pt x="8986518" y="36392"/>
                  <a:pt x="8593794" y="42926"/>
                  <a:pt x="8229600" y="27432"/>
                </a:cubicBezTo>
                <a:cubicBezTo>
                  <a:pt x="7865406" y="11938"/>
                  <a:pt x="7848302" y="3496"/>
                  <a:pt x="7543800" y="27432"/>
                </a:cubicBezTo>
                <a:cubicBezTo>
                  <a:pt x="7239298" y="51368"/>
                  <a:pt x="7267744" y="29308"/>
                  <a:pt x="7187184" y="27432"/>
                </a:cubicBezTo>
                <a:cubicBezTo>
                  <a:pt x="7106624" y="25556"/>
                  <a:pt x="6904393" y="10681"/>
                  <a:pt x="6830568" y="27432"/>
                </a:cubicBezTo>
                <a:cubicBezTo>
                  <a:pt x="6756743" y="44183"/>
                  <a:pt x="6651191" y="39884"/>
                  <a:pt x="6473952" y="27432"/>
                </a:cubicBezTo>
                <a:cubicBezTo>
                  <a:pt x="6296713" y="14980"/>
                  <a:pt x="6119980" y="24308"/>
                  <a:pt x="5788152" y="27432"/>
                </a:cubicBezTo>
                <a:cubicBezTo>
                  <a:pt x="5456324" y="30556"/>
                  <a:pt x="5529306" y="26210"/>
                  <a:pt x="5431536" y="27432"/>
                </a:cubicBezTo>
                <a:cubicBezTo>
                  <a:pt x="5333766" y="28654"/>
                  <a:pt x="5016672" y="6571"/>
                  <a:pt x="4910328" y="27432"/>
                </a:cubicBezTo>
                <a:cubicBezTo>
                  <a:pt x="4803984" y="48293"/>
                  <a:pt x="4553431" y="43362"/>
                  <a:pt x="4389120" y="27432"/>
                </a:cubicBezTo>
                <a:cubicBezTo>
                  <a:pt x="4224809" y="11502"/>
                  <a:pt x="3616062" y="38135"/>
                  <a:pt x="3374136" y="27432"/>
                </a:cubicBezTo>
                <a:cubicBezTo>
                  <a:pt x="3132210" y="16729"/>
                  <a:pt x="3042843" y="45542"/>
                  <a:pt x="2852928" y="27432"/>
                </a:cubicBezTo>
                <a:cubicBezTo>
                  <a:pt x="2663013" y="9322"/>
                  <a:pt x="2455267" y="47011"/>
                  <a:pt x="2331720" y="27432"/>
                </a:cubicBezTo>
                <a:cubicBezTo>
                  <a:pt x="2208173" y="7853"/>
                  <a:pt x="1589346" y="70708"/>
                  <a:pt x="1316736" y="27432"/>
                </a:cubicBezTo>
                <a:cubicBezTo>
                  <a:pt x="1044126" y="-15844"/>
                  <a:pt x="1186720" y="35239"/>
                  <a:pt x="1124712" y="27432"/>
                </a:cubicBezTo>
                <a:cubicBezTo>
                  <a:pt x="1062704" y="19625"/>
                  <a:pt x="503031" y="33212"/>
                  <a:pt x="0" y="27432"/>
                </a:cubicBezTo>
                <a:cubicBezTo>
                  <a:pt x="-1295" y="16310"/>
                  <a:pt x="-432" y="13385"/>
                  <a:pt x="0" y="0"/>
                </a:cubicBezTo>
                <a:close/>
              </a:path>
              <a:path w="16459200" h="27432" stroke="0" extrusionOk="0">
                <a:moveTo>
                  <a:pt x="0" y="0"/>
                </a:moveTo>
                <a:cubicBezTo>
                  <a:pt x="169209" y="4271"/>
                  <a:pt x="248605" y="9913"/>
                  <a:pt x="356616" y="0"/>
                </a:cubicBezTo>
                <a:cubicBezTo>
                  <a:pt x="464627" y="-9913"/>
                  <a:pt x="484749" y="7422"/>
                  <a:pt x="548640" y="0"/>
                </a:cubicBezTo>
                <a:cubicBezTo>
                  <a:pt x="612531" y="-7422"/>
                  <a:pt x="809859" y="-22"/>
                  <a:pt x="905256" y="0"/>
                </a:cubicBezTo>
                <a:cubicBezTo>
                  <a:pt x="1000653" y="22"/>
                  <a:pt x="1309175" y="26161"/>
                  <a:pt x="1591056" y="0"/>
                </a:cubicBezTo>
                <a:cubicBezTo>
                  <a:pt x="1872937" y="-26161"/>
                  <a:pt x="2030413" y="-34546"/>
                  <a:pt x="2441448" y="0"/>
                </a:cubicBezTo>
                <a:cubicBezTo>
                  <a:pt x="2852483" y="34546"/>
                  <a:pt x="3014836" y="32798"/>
                  <a:pt x="3456432" y="0"/>
                </a:cubicBezTo>
                <a:cubicBezTo>
                  <a:pt x="3898028" y="-32798"/>
                  <a:pt x="4190634" y="34192"/>
                  <a:pt x="4471416" y="0"/>
                </a:cubicBezTo>
                <a:cubicBezTo>
                  <a:pt x="4752198" y="-34192"/>
                  <a:pt x="4816290" y="10056"/>
                  <a:pt x="4992624" y="0"/>
                </a:cubicBezTo>
                <a:cubicBezTo>
                  <a:pt x="5168958" y="-10056"/>
                  <a:pt x="5425571" y="37166"/>
                  <a:pt x="5843016" y="0"/>
                </a:cubicBezTo>
                <a:cubicBezTo>
                  <a:pt x="6260461" y="-37166"/>
                  <a:pt x="6243365" y="-11909"/>
                  <a:pt x="6528816" y="0"/>
                </a:cubicBezTo>
                <a:cubicBezTo>
                  <a:pt x="6814267" y="11909"/>
                  <a:pt x="6865850" y="-3059"/>
                  <a:pt x="7050024" y="0"/>
                </a:cubicBezTo>
                <a:cubicBezTo>
                  <a:pt x="7234198" y="3059"/>
                  <a:pt x="7529059" y="-29032"/>
                  <a:pt x="7900416" y="0"/>
                </a:cubicBezTo>
                <a:cubicBezTo>
                  <a:pt x="8271773" y="29032"/>
                  <a:pt x="8040284" y="2293"/>
                  <a:pt x="8092440" y="0"/>
                </a:cubicBezTo>
                <a:cubicBezTo>
                  <a:pt x="8144596" y="-2293"/>
                  <a:pt x="8377772" y="18969"/>
                  <a:pt x="8613648" y="0"/>
                </a:cubicBezTo>
                <a:cubicBezTo>
                  <a:pt x="8849524" y="-18969"/>
                  <a:pt x="9039253" y="20479"/>
                  <a:pt x="9299448" y="0"/>
                </a:cubicBezTo>
                <a:cubicBezTo>
                  <a:pt x="9559643" y="-20479"/>
                  <a:pt x="9864452" y="14915"/>
                  <a:pt x="10149840" y="0"/>
                </a:cubicBezTo>
                <a:cubicBezTo>
                  <a:pt x="10435228" y="-14915"/>
                  <a:pt x="10504375" y="14787"/>
                  <a:pt x="10835640" y="0"/>
                </a:cubicBezTo>
                <a:cubicBezTo>
                  <a:pt x="11166905" y="-14787"/>
                  <a:pt x="11598715" y="31089"/>
                  <a:pt x="11850624" y="0"/>
                </a:cubicBezTo>
                <a:cubicBezTo>
                  <a:pt x="12102533" y="-31089"/>
                  <a:pt x="11992592" y="4447"/>
                  <a:pt x="12042648" y="0"/>
                </a:cubicBezTo>
                <a:cubicBezTo>
                  <a:pt x="12092704" y="-4447"/>
                  <a:pt x="12426578" y="2532"/>
                  <a:pt x="12728448" y="0"/>
                </a:cubicBezTo>
                <a:cubicBezTo>
                  <a:pt x="13030318" y="-2532"/>
                  <a:pt x="12877528" y="-7149"/>
                  <a:pt x="12920472" y="0"/>
                </a:cubicBezTo>
                <a:cubicBezTo>
                  <a:pt x="12963416" y="7149"/>
                  <a:pt x="13485109" y="-36483"/>
                  <a:pt x="13935456" y="0"/>
                </a:cubicBezTo>
                <a:cubicBezTo>
                  <a:pt x="14385803" y="36483"/>
                  <a:pt x="14219125" y="12279"/>
                  <a:pt x="14292072" y="0"/>
                </a:cubicBezTo>
                <a:cubicBezTo>
                  <a:pt x="14365019" y="-12279"/>
                  <a:pt x="14443877" y="8821"/>
                  <a:pt x="14484096" y="0"/>
                </a:cubicBezTo>
                <a:cubicBezTo>
                  <a:pt x="14524315" y="-8821"/>
                  <a:pt x="14905426" y="-30068"/>
                  <a:pt x="15169896" y="0"/>
                </a:cubicBezTo>
                <a:cubicBezTo>
                  <a:pt x="15434366" y="30068"/>
                  <a:pt x="15424434" y="12479"/>
                  <a:pt x="15526512" y="0"/>
                </a:cubicBezTo>
                <a:cubicBezTo>
                  <a:pt x="15628590" y="-12479"/>
                  <a:pt x="16062010" y="-12069"/>
                  <a:pt x="16459200" y="0"/>
                </a:cubicBezTo>
                <a:cubicBezTo>
                  <a:pt x="16459049" y="7706"/>
                  <a:pt x="16460087" y="13931"/>
                  <a:pt x="16459200" y="27432"/>
                </a:cubicBezTo>
                <a:cubicBezTo>
                  <a:pt x="16315339" y="20935"/>
                  <a:pt x="16231909" y="42819"/>
                  <a:pt x="16102584" y="27432"/>
                </a:cubicBezTo>
                <a:cubicBezTo>
                  <a:pt x="15973259" y="12045"/>
                  <a:pt x="15580560" y="51242"/>
                  <a:pt x="15416784" y="27432"/>
                </a:cubicBezTo>
                <a:cubicBezTo>
                  <a:pt x="15253008" y="3622"/>
                  <a:pt x="15181626" y="26334"/>
                  <a:pt x="15060168" y="27432"/>
                </a:cubicBezTo>
                <a:cubicBezTo>
                  <a:pt x="14938710" y="28530"/>
                  <a:pt x="14400846" y="21299"/>
                  <a:pt x="14209776" y="27432"/>
                </a:cubicBezTo>
                <a:cubicBezTo>
                  <a:pt x="14018706" y="33565"/>
                  <a:pt x="13805385" y="48505"/>
                  <a:pt x="13688568" y="27432"/>
                </a:cubicBezTo>
                <a:cubicBezTo>
                  <a:pt x="13571751" y="6359"/>
                  <a:pt x="13472548" y="26552"/>
                  <a:pt x="13331952" y="27432"/>
                </a:cubicBezTo>
                <a:cubicBezTo>
                  <a:pt x="13191356" y="28312"/>
                  <a:pt x="13234055" y="20883"/>
                  <a:pt x="13139928" y="27432"/>
                </a:cubicBezTo>
                <a:cubicBezTo>
                  <a:pt x="13045801" y="33981"/>
                  <a:pt x="12707747" y="18669"/>
                  <a:pt x="12454128" y="27432"/>
                </a:cubicBezTo>
                <a:cubicBezTo>
                  <a:pt x="12200509" y="36195"/>
                  <a:pt x="11974339" y="1821"/>
                  <a:pt x="11603736" y="27432"/>
                </a:cubicBezTo>
                <a:cubicBezTo>
                  <a:pt x="11233133" y="53043"/>
                  <a:pt x="11202281" y="15642"/>
                  <a:pt x="10917936" y="27432"/>
                </a:cubicBezTo>
                <a:cubicBezTo>
                  <a:pt x="10633591" y="39222"/>
                  <a:pt x="10351188" y="-7651"/>
                  <a:pt x="9902952" y="27432"/>
                </a:cubicBezTo>
                <a:cubicBezTo>
                  <a:pt x="9454716" y="62515"/>
                  <a:pt x="9540812" y="35851"/>
                  <a:pt x="9381744" y="27432"/>
                </a:cubicBezTo>
                <a:cubicBezTo>
                  <a:pt x="9222676" y="19013"/>
                  <a:pt x="9279274" y="24639"/>
                  <a:pt x="9189720" y="27432"/>
                </a:cubicBezTo>
                <a:cubicBezTo>
                  <a:pt x="9100166" y="30225"/>
                  <a:pt x="9040114" y="24993"/>
                  <a:pt x="8997696" y="27432"/>
                </a:cubicBezTo>
                <a:cubicBezTo>
                  <a:pt x="8955278" y="29871"/>
                  <a:pt x="8568270" y="-9750"/>
                  <a:pt x="8147304" y="27432"/>
                </a:cubicBezTo>
                <a:cubicBezTo>
                  <a:pt x="7726338" y="64614"/>
                  <a:pt x="7756575" y="58097"/>
                  <a:pt x="7461504" y="27432"/>
                </a:cubicBezTo>
                <a:cubicBezTo>
                  <a:pt x="7166433" y="-3233"/>
                  <a:pt x="6691777" y="23003"/>
                  <a:pt x="6446520" y="27432"/>
                </a:cubicBezTo>
                <a:cubicBezTo>
                  <a:pt x="6201263" y="31861"/>
                  <a:pt x="6055564" y="5822"/>
                  <a:pt x="5760720" y="27432"/>
                </a:cubicBezTo>
                <a:cubicBezTo>
                  <a:pt x="5465876" y="49042"/>
                  <a:pt x="5182562" y="-15037"/>
                  <a:pt x="4910328" y="27432"/>
                </a:cubicBezTo>
                <a:cubicBezTo>
                  <a:pt x="4638094" y="69901"/>
                  <a:pt x="4524349" y="1902"/>
                  <a:pt x="4224528" y="27432"/>
                </a:cubicBezTo>
                <a:cubicBezTo>
                  <a:pt x="3924707" y="52962"/>
                  <a:pt x="3780041" y="5974"/>
                  <a:pt x="3538728" y="27432"/>
                </a:cubicBezTo>
                <a:cubicBezTo>
                  <a:pt x="3297415" y="48890"/>
                  <a:pt x="3195183" y="15951"/>
                  <a:pt x="3017520" y="27432"/>
                </a:cubicBezTo>
                <a:cubicBezTo>
                  <a:pt x="2839857" y="38913"/>
                  <a:pt x="2369331" y="20768"/>
                  <a:pt x="2167128" y="27432"/>
                </a:cubicBezTo>
                <a:cubicBezTo>
                  <a:pt x="1964925" y="34096"/>
                  <a:pt x="1784521" y="20363"/>
                  <a:pt x="1481328" y="27432"/>
                </a:cubicBezTo>
                <a:cubicBezTo>
                  <a:pt x="1178135" y="34501"/>
                  <a:pt x="971590" y="55923"/>
                  <a:pt x="630936" y="27432"/>
                </a:cubicBezTo>
                <a:cubicBezTo>
                  <a:pt x="290282" y="-1059"/>
                  <a:pt x="133182" y="8818"/>
                  <a:pt x="0" y="27432"/>
                </a:cubicBezTo>
                <a:cubicBezTo>
                  <a:pt x="-1246" y="21545"/>
                  <a:pt x="-1312" y="12780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with a megaphone and a megaphone&#10;&#10;AI-generated content may be incorrect.">
            <a:extLst>
              <a:ext uri="{FF2B5EF4-FFF2-40B4-BE49-F238E27FC236}">
                <a16:creationId xmlns:a16="http://schemas.microsoft.com/office/drawing/2014/main" id="{FE48D38C-A02D-8BE4-54C2-77BE37D5B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560" r="23324"/>
          <a:stretch>
            <a:fillRect/>
          </a:stretch>
        </p:blipFill>
        <p:spPr>
          <a:xfrm>
            <a:off x="11513487" y="3140964"/>
            <a:ext cx="5911596" cy="614476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5756FA-3A1B-128B-A909-31203FCB2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21566"/>
              </p:ext>
            </p:extLst>
          </p:nvPr>
        </p:nvGraphicFramePr>
        <p:xfrm>
          <a:off x="711641" y="3106974"/>
          <a:ext cx="10070328" cy="6178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4151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C914A-807C-9751-2942-9EDAA00D0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45" y="1019596"/>
            <a:ext cx="4686227" cy="5604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900" b="1"/>
              <a:t>KPIs and Results</a:t>
            </a:r>
            <a:endParaRPr lang="en-US" sz="69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124648" y="1"/>
            <a:ext cx="3669576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1626" y="1019596"/>
            <a:ext cx="11523439" cy="84943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C57D365-528C-BE94-FE45-88F86E0E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935" y="1458352"/>
            <a:ext cx="3388292" cy="7571603"/>
          </a:xfrm>
          <a:prstGeom prst="rect">
            <a:avLst/>
          </a:prstGeom>
        </p:spPr>
      </p:pic>
      <p:pic>
        <p:nvPicPr>
          <p:cNvPr id="4" name="Picture 3" descr="A screenshot of a social media account&#10;&#10;AI-generated content may be incorrect.">
            <a:extLst>
              <a:ext uri="{FF2B5EF4-FFF2-40B4-BE49-F238E27FC236}">
                <a16:creationId xmlns:a16="http://schemas.microsoft.com/office/drawing/2014/main" id="{8B191A2A-4189-A636-E55F-C5789134E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849" y="1458352"/>
            <a:ext cx="3388292" cy="75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27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19526-44DF-F68D-0A84-3B3714321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45" y="1019596"/>
            <a:ext cx="4686227" cy="5604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900"/>
              <a:t>KPIs and Results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124648" y="1"/>
            <a:ext cx="3669576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1626" y="1019596"/>
            <a:ext cx="11523439" cy="84943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D4E0E588-BCA8-EA6D-2E0B-FAA3271C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935" y="1458352"/>
            <a:ext cx="3388292" cy="7571603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32953298-2C42-B02D-B6BA-CE53AD3F7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849" y="1458352"/>
            <a:ext cx="3388292" cy="75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52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7FF611-15C1-1607-EBE6-C3F909E2A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0569-6A52-D880-3E57-ED5FC5BF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45" y="1019596"/>
            <a:ext cx="4686227" cy="56048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900"/>
              <a:t>KPIs and Results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124648" y="1"/>
            <a:ext cx="3669576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1626" y="1019596"/>
            <a:ext cx="11523439" cy="84943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EAFF9747-4E3E-E392-87F9-B3AD216A5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935" y="1458352"/>
            <a:ext cx="3388292" cy="7571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C4D13D-734F-341D-CAEB-9790F502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849" y="1458352"/>
            <a:ext cx="3388292" cy="75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93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9389-C741-112C-3419-2C36BAE2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681" y="7090759"/>
            <a:ext cx="11978639" cy="1303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KPIs and Results</a:t>
            </a:r>
          </a:p>
        </p:txBody>
      </p:sp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1639109E-893C-BE8A-EF7A-4D352F47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423" r="-1" b="32099"/>
          <a:stretch>
            <a:fillRect/>
          </a:stretch>
        </p:blipFill>
        <p:spPr>
          <a:xfrm>
            <a:off x="481128" y="448887"/>
            <a:ext cx="5554980" cy="6141859"/>
          </a:xfrm>
          <a:prstGeom prst="rect">
            <a:avLst/>
          </a:prstGeom>
        </p:spPr>
      </p:pic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57A90BDA-1FA7-0227-E15D-DD9AAD1212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14" r="-1" b="38307"/>
          <a:stretch>
            <a:fillRect/>
          </a:stretch>
        </p:blipFill>
        <p:spPr>
          <a:xfrm>
            <a:off x="6366510" y="448887"/>
            <a:ext cx="5554980" cy="6141859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A224BB51-3EBA-58DA-8349-8758DA470F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700" r="-1" b="14822"/>
          <a:stretch>
            <a:fillRect/>
          </a:stretch>
        </p:blipFill>
        <p:spPr>
          <a:xfrm>
            <a:off x="12251892" y="448887"/>
            <a:ext cx="5554980" cy="614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3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020F25-4043-6177-CC2F-2634A372F81E}"/>
              </a:ext>
            </a:extLst>
          </p:cNvPr>
          <p:cNvSpPr txBox="1"/>
          <p:nvPr/>
        </p:nvSpPr>
        <p:spPr>
          <a:xfrm>
            <a:off x="1315039" y="1112086"/>
            <a:ext cx="5183732" cy="24243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spc="235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1F9D5-8B92-1356-C9C3-0D93A1D6A00F}"/>
              </a:ext>
            </a:extLst>
          </p:cNvPr>
          <p:cNvSpPr txBox="1"/>
          <p:nvPr/>
        </p:nvSpPr>
        <p:spPr>
          <a:xfrm>
            <a:off x="1315039" y="3800214"/>
            <a:ext cx="5183732" cy="51717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spc="235"/>
              <a:t>1- Introduction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spc="235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spc="235"/>
              <a:t>2- Market Research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spc="235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spc="235"/>
              <a:t>3- Buyer Persona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spc="235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spc="235"/>
              <a:t>4- SOSTAC Model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spc="235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spc="235"/>
              <a:t>5- Marketing Mix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spc="235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spc="235"/>
              <a:t>6- Digital Marketing Plan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spc="235"/>
              <a:t>7- KPIs and Results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spc="235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spc="235"/>
              <a:t>8- Conclusion</a:t>
            </a:r>
          </a:p>
        </p:txBody>
      </p:sp>
      <p:pic>
        <p:nvPicPr>
          <p:cNvPr id="5" name="Picture 4" descr="A group of women writing on a glass wall&#10;&#10;AI-generated content may be incorrect.">
            <a:extLst>
              <a:ext uri="{FF2B5EF4-FFF2-40B4-BE49-F238E27FC236}">
                <a16:creationId xmlns:a16="http://schemas.microsoft.com/office/drawing/2014/main" id="{105B50D3-347F-FE94-C87D-7C3251FE33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60" r="-1" b="5258"/>
          <a:stretch>
            <a:fillRect/>
          </a:stretch>
        </p:blipFill>
        <p:spPr>
          <a:xfrm>
            <a:off x="8222918" y="1112086"/>
            <a:ext cx="8101198" cy="807679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8102957" y="0"/>
            <a:ext cx="185043" cy="10287000"/>
            <a:chOff x="12068638" y="0"/>
            <a:chExt cx="12336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168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DD310-9FE2-9F8D-D93C-E0CA1B68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715" y="4441074"/>
            <a:ext cx="6054501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KPIs and Results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4477488"/>
            <a:ext cx="1097283" cy="101019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046505" y="0"/>
            <a:ext cx="224149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8715" y="587829"/>
            <a:ext cx="9014049" cy="90256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B2D65A76-2E73-90AB-F273-AA10B9100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983" y="1000092"/>
            <a:ext cx="6169511" cy="819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17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519F62F-011B-3705-B68D-84EE12008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7996857" y="6912"/>
            <a:ext cx="2279025" cy="1830326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B32613-9F83-4280-1DD4-5B9498DC2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3360379" y="5361266"/>
            <a:ext cx="2260683" cy="7594560"/>
          </a:xfrm>
          <a:prstGeom prst="rect">
            <a:avLst/>
          </a:prstGeom>
          <a:gradFill>
            <a:gsLst>
              <a:gs pos="44000">
                <a:schemeClr val="accent5">
                  <a:lumMod val="60000"/>
                  <a:lumOff val="40000"/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078C4F-1AED-2A23-4A2C-F5A0AF176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882301" y="2121464"/>
            <a:ext cx="2279033" cy="14074163"/>
          </a:xfrm>
          <a:prstGeom prst="rect">
            <a:avLst/>
          </a:prstGeom>
          <a:gradFill>
            <a:gsLst>
              <a:gs pos="10000">
                <a:schemeClr val="accent5">
                  <a:lumMod val="60000"/>
                  <a:lumOff val="40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48228-6573-FEBA-C447-69D46984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393421"/>
            <a:ext cx="10272231" cy="13709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800">
                <a:solidFill>
                  <a:srgbClr val="FFFFFF"/>
                </a:solidFill>
              </a:rPr>
              <a:t>Before</a:t>
            </a:r>
          </a:p>
        </p:txBody>
      </p:sp>
      <p:pic>
        <p:nvPicPr>
          <p:cNvPr id="5" name="Picture 4" descr="A person in a black dress&#10;&#10;AI-generated content may be incorrect.">
            <a:extLst>
              <a:ext uri="{FF2B5EF4-FFF2-40B4-BE49-F238E27FC236}">
                <a16:creationId xmlns:a16="http://schemas.microsoft.com/office/drawing/2014/main" id="{44C877D4-95A6-EFD3-3381-427B20DC5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57" y="1314450"/>
            <a:ext cx="4237006" cy="5502606"/>
          </a:xfrm>
          <a:prstGeom prst="rect">
            <a:avLst/>
          </a:prstGeom>
        </p:spPr>
      </p:pic>
      <p:pic>
        <p:nvPicPr>
          <p:cNvPr id="4" name="Picture 3" descr="A person wearing a scarf&#10;&#10;AI-generated content may be incorrect.">
            <a:extLst>
              <a:ext uri="{FF2B5EF4-FFF2-40B4-BE49-F238E27FC236}">
                <a16:creationId xmlns:a16="http://schemas.microsoft.com/office/drawing/2014/main" id="{D3A2F6E5-359E-18F3-0F79-14947E73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896" y="1314450"/>
            <a:ext cx="3604206" cy="5502606"/>
          </a:xfrm>
          <a:prstGeom prst="rect">
            <a:avLst/>
          </a:prstGeom>
        </p:spPr>
      </p:pic>
      <p:pic>
        <p:nvPicPr>
          <p:cNvPr id="6" name="Picture 5" descr="A person wearing a scarf&#10;&#10;AI-generated content may be incorrect.">
            <a:extLst>
              <a:ext uri="{FF2B5EF4-FFF2-40B4-BE49-F238E27FC236}">
                <a16:creationId xmlns:a16="http://schemas.microsoft.com/office/drawing/2014/main" id="{8D72C89F-ACBE-D455-F2C1-2499B547E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1705" y="2823058"/>
            <a:ext cx="4826000" cy="24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88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519F62F-011B-3705-B68D-84EE12008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7996857" y="6912"/>
            <a:ext cx="2279025" cy="18303261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32613-9F83-4280-1DD4-5B9498DC2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13360379" y="5361266"/>
            <a:ext cx="2260683" cy="7594560"/>
          </a:xfrm>
          <a:prstGeom prst="rect">
            <a:avLst/>
          </a:prstGeom>
          <a:gradFill>
            <a:gsLst>
              <a:gs pos="44000">
                <a:schemeClr val="accent5">
                  <a:lumMod val="60000"/>
                  <a:lumOff val="40000"/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078C4F-1AED-2A23-4A2C-F5A0AF176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5882301" y="2121464"/>
            <a:ext cx="2279033" cy="14074163"/>
          </a:xfrm>
          <a:prstGeom prst="rect">
            <a:avLst/>
          </a:prstGeom>
          <a:gradFill>
            <a:gsLst>
              <a:gs pos="10000">
                <a:schemeClr val="accent5">
                  <a:lumMod val="60000"/>
                  <a:lumOff val="40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10829-1AEA-0D5B-4EA1-FD8CD621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393421"/>
            <a:ext cx="10272231" cy="13709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800">
                <a:solidFill>
                  <a:srgbClr val="FFFFFF"/>
                </a:solidFill>
              </a:rPr>
              <a:t>After</a:t>
            </a:r>
          </a:p>
        </p:txBody>
      </p:sp>
      <p:pic>
        <p:nvPicPr>
          <p:cNvPr id="6" name="Picture 5" descr="A screenshot of a person wearing a white dress&#10;&#10;AI-generated content may be incorrect.">
            <a:extLst>
              <a:ext uri="{FF2B5EF4-FFF2-40B4-BE49-F238E27FC236}">
                <a16:creationId xmlns:a16="http://schemas.microsoft.com/office/drawing/2014/main" id="{C0B906C8-E572-15CE-B29D-411119E7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67" y="1694372"/>
            <a:ext cx="4802796" cy="4742761"/>
          </a:xfrm>
          <a:prstGeom prst="rect">
            <a:avLst/>
          </a:prstGeom>
        </p:spPr>
      </p:pic>
      <p:pic>
        <p:nvPicPr>
          <p:cNvPr id="7" name="Picture 6" descr="A collage of a person wearing a scarf&#10;&#10;AI-generated content may be incorrect.">
            <a:extLst>
              <a:ext uri="{FF2B5EF4-FFF2-40B4-BE49-F238E27FC236}">
                <a16:creationId xmlns:a16="http://schemas.microsoft.com/office/drawing/2014/main" id="{CBF88139-7567-BD53-4A85-85F44962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70" y="1314450"/>
            <a:ext cx="4663458" cy="5502606"/>
          </a:xfrm>
          <a:prstGeom prst="rect">
            <a:avLst/>
          </a:prstGeom>
        </p:spPr>
      </p:pic>
      <p:pic>
        <p:nvPicPr>
          <p:cNvPr id="5" name="Picture 4" descr="A close up of a person&amp;#39;s arm&#10;&#10;AI-generated content may be incorrect.">
            <a:extLst>
              <a:ext uri="{FF2B5EF4-FFF2-40B4-BE49-F238E27FC236}">
                <a16:creationId xmlns:a16="http://schemas.microsoft.com/office/drawing/2014/main" id="{43BB0191-6021-6B42-0290-29853B34E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1705" y="2804960"/>
            <a:ext cx="4826000" cy="252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03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7082B-F71B-E47E-8156-2365D5972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7"/>
            <a:ext cx="8090041" cy="1988345"/>
          </a:xfrm>
        </p:spPr>
        <p:txBody>
          <a:bodyPr>
            <a:normAutofit/>
          </a:bodyPr>
          <a:lstStyle/>
          <a:p>
            <a:r>
              <a:rPr lang="en-US" b="1"/>
              <a:t>🌟 Conclusion – </a:t>
            </a:r>
            <a:r>
              <a:rPr lang="ar-EG" b="1"/>
              <a:t>الخاتمة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F097B-AAE9-65F4-C35F-FEDF30F4D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38437"/>
            <a:ext cx="8585341" cy="6527007"/>
          </a:xfrm>
        </p:spPr>
        <p:txBody>
          <a:bodyPr>
            <a:normAutofit/>
          </a:bodyPr>
          <a:lstStyle/>
          <a:p>
            <a:pPr algn="r" rtl="1"/>
            <a:r>
              <a:rPr lang="ar-EG" sz="2900" dirty="0"/>
              <a:t>الرحلة ما زالت في بدايتها، لكن كل براند كبير بدأ بخطوة صغيرة مليئة بالشغف والإصرار.</a:t>
            </a:r>
            <a:br>
              <a:rPr lang="ar-EG" sz="2900" dirty="0"/>
            </a:br>
            <a:r>
              <a:rPr lang="ar-EG" sz="2900" dirty="0"/>
              <a:t>نجاح البراند لا يعتمد فقط على المنتج، بل على قدرته في فهم جمهوره والتحدث بلغتهم وجعلهم يشعرون بأنهم جزء من القصة.</a:t>
            </a:r>
            <a:br>
              <a:rPr lang="en-US" sz="2900" dirty="0"/>
            </a:br>
            <a:endParaRPr lang="ar-EG" sz="2900" dirty="0"/>
          </a:p>
          <a:p>
            <a:pPr algn="r" rtl="1"/>
            <a:r>
              <a:rPr lang="ar-EG" sz="2900" dirty="0"/>
              <a:t>لذلك، يجب أن يكون التركيز دائمًا على:</a:t>
            </a:r>
          </a:p>
          <a:p>
            <a:pPr lvl="1" algn="r" rtl="1"/>
            <a:r>
              <a:rPr lang="ar-EG" sz="2300" dirty="0"/>
              <a:t>الاستماع للعميل قبل التحدث إليه</a:t>
            </a:r>
          </a:p>
          <a:p>
            <a:pPr lvl="1" algn="r" rtl="1"/>
            <a:r>
              <a:rPr lang="ar-EG" sz="2300" dirty="0"/>
              <a:t>التطوير المستمر في الجودة والتصميم</a:t>
            </a:r>
          </a:p>
          <a:p>
            <a:pPr lvl="1" algn="r" rtl="1"/>
            <a:r>
              <a:rPr lang="ar-EG" sz="2300" dirty="0"/>
              <a:t>بناء مجتمع حول البراند، وليس مجرد جمهور يشتري</a:t>
            </a:r>
            <a:br>
              <a:rPr lang="en-US" sz="2300" dirty="0"/>
            </a:br>
            <a:endParaRPr lang="ar-EG" sz="2300" dirty="0"/>
          </a:p>
          <a:p>
            <a:pPr algn="r" rtl="1"/>
            <a:r>
              <a:rPr lang="ar-EG" sz="2900" dirty="0"/>
              <a:t>في النهاية، لدينا كل المقومات لنصنع اسمًا مصريًا قويًا في عالم السكارفات،</a:t>
            </a:r>
            <a:br>
              <a:rPr lang="ar-EG" sz="2900" dirty="0"/>
            </a:br>
            <a:r>
              <a:rPr lang="ar-EG" sz="2900" dirty="0"/>
              <a:t>لكن السر الحقيقي هو الاستمرارية، الإبداع، والثقة في الحلم.</a:t>
            </a:r>
          </a:p>
          <a:p>
            <a:pPr marL="0" indent="0" algn="r" rtl="1">
              <a:buNone/>
            </a:pPr>
            <a:endParaRPr lang="en-US" sz="2900" dirty="0"/>
          </a:p>
        </p:txBody>
      </p:sp>
      <p:pic>
        <p:nvPicPr>
          <p:cNvPr id="5" name="Picture 4" descr="A person holding a small plant&#10;&#10;AI-generated content may be incorrect.">
            <a:extLst>
              <a:ext uri="{FF2B5EF4-FFF2-40B4-BE49-F238E27FC236}">
                <a16:creationId xmlns:a16="http://schemas.microsoft.com/office/drawing/2014/main" id="{0B119227-CAEF-9BB1-03E9-904149E75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491" r="16260" b="1"/>
          <a:stretch>
            <a:fillRect/>
          </a:stretch>
        </p:blipFill>
        <p:spPr>
          <a:xfrm>
            <a:off x="9562380" y="1137771"/>
            <a:ext cx="7683357" cy="768335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6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9392823" y="1031733"/>
            <a:ext cx="8206720" cy="8206720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72841" y="1381687"/>
            <a:ext cx="1186532" cy="11543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855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A20B-400F-1CD6-E447-2746103F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👥 Work Team – </a:t>
            </a:r>
            <a:r>
              <a:rPr lang="ar-EG" b="1" dirty="0"/>
              <a:t>فريق العمل</a:t>
            </a:r>
          </a:p>
        </p:txBody>
      </p:sp>
      <p:pic>
        <p:nvPicPr>
          <p:cNvPr id="4" name="Picture 3" descr="A person in a black jacket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C441D579-4A41-C559-C840-F10B4CBC86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83" y="2536033"/>
            <a:ext cx="3276600" cy="3276600"/>
          </a:xfrm>
          <a:prstGeom prst="flowChartConnector">
            <a:avLst/>
          </a:prstGeom>
        </p:spPr>
      </p:pic>
      <p:pic>
        <p:nvPicPr>
          <p:cNvPr id="6" name="Picture 5" descr="A person in a suit and tie&#10;&#10;AI-generated content may be incorrect.">
            <a:hlinkClick r:id="rId4"/>
            <a:extLst>
              <a:ext uri="{FF2B5EF4-FFF2-40B4-BE49-F238E27FC236}">
                <a16:creationId xmlns:a16="http://schemas.microsoft.com/office/drawing/2014/main" id="{53CFE566-98E6-9E79-7320-BC7C5DB23D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70" y="6162678"/>
            <a:ext cx="3276600" cy="3276600"/>
          </a:xfrm>
          <a:prstGeom prst="flowChartConnector">
            <a:avLst/>
          </a:prstGeom>
        </p:spPr>
      </p:pic>
      <p:pic>
        <p:nvPicPr>
          <p:cNvPr id="8" name="Picture 7" descr="A person in a suit&#10;&#10;AI-generated content may be incorrect.">
            <a:hlinkClick r:id="rId6"/>
            <a:extLst>
              <a:ext uri="{FF2B5EF4-FFF2-40B4-BE49-F238E27FC236}">
                <a16:creationId xmlns:a16="http://schemas.microsoft.com/office/drawing/2014/main" id="{64ED20B5-C938-15A3-51D7-BD6224FE5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537690"/>
            <a:ext cx="3410743" cy="3410743"/>
          </a:xfrm>
          <a:prstGeom prst="flowChartConnector">
            <a:avLst/>
          </a:prstGeom>
        </p:spPr>
      </p:pic>
      <p:pic>
        <p:nvPicPr>
          <p:cNvPr id="10" name="Picture 9" descr="A person wearing glasses and a black shirt&#10;&#10;AI-generated content may be incorrect.">
            <a:hlinkClick r:id="rId8"/>
            <a:extLst>
              <a:ext uri="{FF2B5EF4-FFF2-40B4-BE49-F238E27FC236}">
                <a16:creationId xmlns:a16="http://schemas.microsoft.com/office/drawing/2014/main" id="{EF110DEC-2DCC-EAFB-8110-6CBFA8D527F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317" y="6162678"/>
            <a:ext cx="3632683" cy="3276600"/>
          </a:xfrm>
          <a:prstGeom prst="flowChartConnector">
            <a:avLst/>
          </a:prstGeom>
        </p:spPr>
      </p:pic>
      <p:pic>
        <p:nvPicPr>
          <p:cNvPr id="12" name="Picture 11" descr="A person standing in front of a garage door&#10;&#10;AI-generated content may be incorrect.">
            <a:hlinkClick r:id="rId10"/>
            <a:extLst>
              <a:ext uri="{FF2B5EF4-FFF2-40B4-BE49-F238E27FC236}">
                <a16:creationId xmlns:a16="http://schemas.microsoft.com/office/drawing/2014/main" id="{A07A0DE0-E757-B6F9-600E-70FA9D13E4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4" t="19581" r="10192" b="16084"/>
          <a:stretch>
            <a:fillRect/>
          </a:stretch>
        </p:blipFill>
        <p:spPr>
          <a:xfrm>
            <a:off x="9733686" y="2650296"/>
            <a:ext cx="3800027" cy="3298137"/>
          </a:xfrm>
          <a:prstGeom prst="flowChartConnector">
            <a:avLst/>
          </a:prstGeom>
        </p:spPr>
      </p:pic>
      <p:pic>
        <p:nvPicPr>
          <p:cNvPr id="8194" name="Picture 2">
            <a:hlinkClick r:id="rId12"/>
            <a:extLst>
              <a:ext uri="{FF2B5EF4-FFF2-40B4-BE49-F238E27FC236}">
                <a16:creationId xmlns:a16="http://schemas.microsoft.com/office/drawing/2014/main" id="{81604943-7C49-D1BF-BA52-BD2302CC4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547" y="6667500"/>
            <a:ext cx="3256653" cy="3261741"/>
          </a:xfrm>
          <a:prstGeom prst="flowChartConnector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couple of men holding puzzle pieces&#10;&#10;AI-generated content may be incorrect.">
            <a:extLst>
              <a:ext uri="{FF2B5EF4-FFF2-40B4-BE49-F238E27FC236}">
                <a16:creationId xmlns:a16="http://schemas.microsoft.com/office/drawing/2014/main" id="{38315832-1754-4C00-3F48-5AAEF305B491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91E4CC"/>
              </a:clrFrom>
              <a:clrTo>
                <a:srgbClr val="91E4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3427765" y="4413505"/>
            <a:ext cx="4477208" cy="27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42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92552" y="7382734"/>
            <a:ext cx="7406905" cy="1720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defTabSz="914400"/>
            <a:r>
              <a:rPr lang="en-US" kern="1200" spc="405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</a:t>
            </a:r>
            <a:r>
              <a:rPr lang="en-US" kern="1200" spc="-1689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spc="595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83327"/>
            <a:ext cx="5596128" cy="7103673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2973" y="-6498"/>
            <a:ext cx="6364224" cy="3681237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person wearing a scarf&#10;&#10;AI-generated content may be incorrect.">
            <a:extLst>
              <a:ext uri="{FF2B5EF4-FFF2-40B4-BE49-F238E27FC236}">
                <a16:creationId xmlns:a16="http://schemas.microsoft.com/office/drawing/2014/main" id="{A1176218-E25F-32BA-58E2-728470E10C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1608"/>
          <a:stretch>
            <a:fillRect/>
          </a:stretch>
        </p:blipFill>
        <p:spPr>
          <a:xfrm>
            <a:off x="1869858" y="10"/>
            <a:ext cx="5870448" cy="3427841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7" name="Picture 6" descr="A person in a head scarf&#10;&#10;AI-generated content may be incorrect.">
            <a:extLst>
              <a:ext uri="{FF2B5EF4-FFF2-40B4-BE49-F238E27FC236}">
                <a16:creationId xmlns:a16="http://schemas.microsoft.com/office/drawing/2014/main" id="{A1D0834B-691B-12C0-E2C7-D51EB32BB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6" b="4834"/>
          <a:stretch>
            <a:fillRect/>
          </a:stretch>
        </p:blipFill>
        <p:spPr>
          <a:xfrm>
            <a:off x="-1" y="3432495"/>
            <a:ext cx="5346956" cy="6854502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3810" y="455818"/>
            <a:ext cx="4773168" cy="477316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7663" y="3574464"/>
            <a:ext cx="2880360" cy="288036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itting on a bench&#10;&#10;AI-generated content may be incorrect.">
            <a:extLst>
              <a:ext uri="{FF2B5EF4-FFF2-40B4-BE49-F238E27FC236}">
                <a16:creationId xmlns:a16="http://schemas.microsoft.com/office/drawing/2014/main" id="{72B8F1DC-9231-09F3-DE91-490D424430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33254"/>
          <a:stretch>
            <a:fillRect/>
          </a:stretch>
        </p:blipFill>
        <p:spPr>
          <a:xfrm>
            <a:off x="5624551" y="3821352"/>
            <a:ext cx="2386584" cy="2386584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11" name="Picture 10" descr="A person wearing a scarf&#10;&#10;AI-generated content may be incorrect.">
            <a:extLst>
              <a:ext uri="{FF2B5EF4-FFF2-40B4-BE49-F238E27FC236}">
                <a16:creationId xmlns:a16="http://schemas.microsoft.com/office/drawing/2014/main" id="{60550AEC-AC8C-06B8-DAB0-56F0825BE9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3251"/>
          <a:stretch>
            <a:fillRect/>
          </a:stretch>
        </p:blipFill>
        <p:spPr>
          <a:xfrm>
            <a:off x="8390698" y="702706"/>
            <a:ext cx="4279392" cy="4279392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28852" y="-6498"/>
            <a:ext cx="5159148" cy="5325124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A person wearing a scarf&#10;&#10;AI-generated content may be incorrect.">
            <a:extLst>
              <a:ext uri="{FF2B5EF4-FFF2-40B4-BE49-F238E27FC236}">
                <a16:creationId xmlns:a16="http://schemas.microsoft.com/office/drawing/2014/main" id="{B8A463DE-410B-0D31-41BE-2AB3F76D47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" r="3" b="3"/>
          <a:stretch>
            <a:fillRect/>
          </a:stretch>
        </p:blipFill>
        <p:spPr>
          <a:xfrm>
            <a:off x="13378141" y="-6495"/>
            <a:ext cx="4909857" cy="5075836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8996" y="5861127"/>
            <a:ext cx="4489004" cy="4425873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earing a head scarf&#10;&#10;AI-generated content may be incorrect.">
            <a:extLst>
              <a:ext uri="{FF2B5EF4-FFF2-40B4-BE49-F238E27FC236}">
                <a16:creationId xmlns:a16="http://schemas.microsoft.com/office/drawing/2014/main" id="{C244A85C-C3F7-0CE0-D821-0037B5C828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43"/>
          <a:stretch>
            <a:fillRect/>
          </a:stretch>
        </p:blipFill>
        <p:spPr>
          <a:xfrm>
            <a:off x="14044857" y="6106983"/>
            <a:ext cx="4243147" cy="4180017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B962CF-61A3-4EF9-94F6-7C59B0329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6FB4B-718D-DB24-171A-466353452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34505"/>
            <a:ext cx="10196107" cy="2477106"/>
          </a:xfrm>
        </p:spPr>
        <p:txBody>
          <a:bodyPr>
            <a:normAutofit/>
          </a:bodyPr>
          <a:lstStyle/>
          <a:p>
            <a:r>
              <a:rPr lang="en-US" sz="6000" spc="235"/>
              <a:t>Intoduction</a:t>
            </a:r>
            <a:endParaRPr lang="en-US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82E76-7C10-C756-EF16-05684776B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3601995"/>
            <a:ext cx="10196107" cy="5579076"/>
          </a:xfrm>
        </p:spPr>
        <p:txBody>
          <a:bodyPr>
            <a:normAutofit/>
          </a:bodyPr>
          <a:lstStyle/>
          <a:p>
            <a:pPr algn="r" rtl="1"/>
            <a:r>
              <a:rPr lang="en-US" sz="3000" b="1" dirty="0"/>
              <a:t>K. </a:t>
            </a:r>
            <a:r>
              <a:rPr lang="en-US" sz="3000" b="1" dirty="0" err="1"/>
              <a:t>TiTi</a:t>
            </a:r>
            <a:br>
              <a:rPr lang="en-US" sz="3000" dirty="0"/>
            </a:br>
            <a:r>
              <a:rPr lang="en-US" sz="3000" dirty="0" err="1"/>
              <a:t>هو</a:t>
            </a:r>
            <a:r>
              <a:rPr lang="en-US" sz="3000" dirty="0"/>
              <a:t> </a:t>
            </a:r>
            <a:r>
              <a:rPr lang="en-US" sz="3000" dirty="0" err="1"/>
              <a:t>علامة</a:t>
            </a:r>
            <a:r>
              <a:rPr lang="en-US" sz="3000" dirty="0"/>
              <a:t> </a:t>
            </a:r>
            <a:r>
              <a:rPr lang="en-US" sz="3000" dirty="0" err="1"/>
              <a:t>تجارية</a:t>
            </a:r>
            <a:r>
              <a:rPr lang="en-US" sz="3000" dirty="0"/>
              <a:t> </a:t>
            </a:r>
            <a:r>
              <a:rPr lang="en-US" sz="3000" dirty="0" err="1"/>
              <a:t>مصرية</a:t>
            </a:r>
            <a:r>
              <a:rPr lang="en-US" sz="3000" dirty="0"/>
              <a:t> </a:t>
            </a:r>
            <a:r>
              <a:rPr lang="en-US" sz="3000" dirty="0" err="1"/>
              <a:t>جديدة</a:t>
            </a:r>
            <a:r>
              <a:rPr lang="en-US" sz="3000" dirty="0"/>
              <a:t> </a:t>
            </a:r>
            <a:r>
              <a:rPr lang="en-US" sz="3000" dirty="0" err="1"/>
              <a:t>متخصصة</a:t>
            </a:r>
            <a:r>
              <a:rPr lang="en-US" sz="3000" dirty="0"/>
              <a:t> </a:t>
            </a:r>
            <a:r>
              <a:rPr lang="en-US" sz="3000" dirty="0" err="1"/>
              <a:t>في</a:t>
            </a:r>
            <a:r>
              <a:rPr lang="en-US" sz="3000" dirty="0"/>
              <a:t> </a:t>
            </a:r>
            <a:r>
              <a:rPr lang="en-US" sz="3000" dirty="0" err="1"/>
              <a:t>تصميم</a:t>
            </a:r>
            <a:r>
              <a:rPr lang="en-US" sz="3000" dirty="0"/>
              <a:t> </a:t>
            </a:r>
            <a:r>
              <a:rPr lang="en-US" sz="3000" dirty="0" err="1"/>
              <a:t>وإنتاج</a:t>
            </a:r>
            <a:r>
              <a:rPr lang="en-US" sz="3000" dirty="0"/>
              <a:t> </a:t>
            </a:r>
            <a:r>
              <a:rPr lang="en-US" sz="3000" dirty="0" err="1"/>
              <a:t>الطرح</a:t>
            </a:r>
            <a:r>
              <a:rPr lang="en-US" sz="3000" dirty="0"/>
              <a:t> </a:t>
            </a:r>
            <a:r>
              <a:rPr lang="en-US" sz="3000" dirty="0" err="1"/>
              <a:t>والسكارفات</a:t>
            </a:r>
            <a:r>
              <a:rPr lang="en-US" sz="3000" dirty="0"/>
              <a:t> </a:t>
            </a:r>
            <a:r>
              <a:rPr lang="en-US" sz="3000" dirty="0" err="1"/>
              <a:t>العصرية</a:t>
            </a:r>
            <a:r>
              <a:rPr lang="en-US" sz="3000" dirty="0"/>
              <a:t> </a:t>
            </a:r>
            <a:r>
              <a:rPr lang="en-US" sz="3000" dirty="0" err="1"/>
              <a:t>التي</a:t>
            </a:r>
            <a:r>
              <a:rPr lang="en-US" sz="3000" dirty="0"/>
              <a:t> </a:t>
            </a:r>
            <a:r>
              <a:rPr lang="en-US" sz="3000" dirty="0" err="1"/>
              <a:t>تجمع</a:t>
            </a:r>
            <a:r>
              <a:rPr lang="en-US" sz="3000" dirty="0"/>
              <a:t> </a:t>
            </a:r>
            <a:r>
              <a:rPr lang="en-US" sz="3000" dirty="0" err="1"/>
              <a:t>بين</a:t>
            </a:r>
            <a:r>
              <a:rPr lang="en-US" sz="3000" dirty="0"/>
              <a:t> </a:t>
            </a:r>
            <a:r>
              <a:rPr lang="en-US" sz="3000" dirty="0" err="1"/>
              <a:t>الأناقة</a:t>
            </a:r>
            <a:r>
              <a:rPr lang="en-US" sz="3000" dirty="0"/>
              <a:t> </a:t>
            </a:r>
            <a:r>
              <a:rPr lang="en-US" sz="3000" dirty="0" err="1"/>
              <a:t>والبساطة</a:t>
            </a:r>
            <a:r>
              <a:rPr lang="en-US" sz="3000" dirty="0"/>
              <a:t> </a:t>
            </a:r>
            <a:r>
              <a:rPr lang="en-US" sz="3000" dirty="0" err="1"/>
              <a:t>والراحة</a:t>
            </a:r>
            <a:br>
              <a:rPr lang="en-US" sz="3000" dirty="0"/>
            </a:br>
            <a:r>
              <a:rPr lang="en-US" sz="3000" dirty="0"/>
              <a:t> </a:t>
            </a:r>
            <a:r>
              <a:rPr lang="en-US" sz="3000" dirty="0" err="1"/>
              <a:t>يهدف</a:t>
            </a:r>
            <a:r>
              <a:rPr lang="en-US" sz="3000" dirty="0"/>
              <a:t> </a:t>
            </a:r>
            <a:r>
              <a:rPr lang="en-US" sz="3000" dirty="0" err="1"/>
              <a:t>البراند</a:t>
            </a:r>
            <a:r>
              <a:rPr lang="en-US" sz="3000" dirty="0"/>
              <a:t> </a:t>
            </a:r>
            <a:r>
              <a:rPr lang="en-US" sz="3000" dirty="0" err="1"/>
              <a:t>إلى</a:t>
            </a:r>
            <a:r>
              <a:rPr lang="en-US" sz="3000" dirty="0"/>
              <a:t> </a:t>
            </a:r>
            <a:r>
              <a:rPr lang="en-US" sz="3000" dirty="0" err="1"/>
              <a:t>تقديم</a:t>
            </a:r>
            <a:r>
              <a:rPr lang="en-US" sz="3000" dirty="0"/>
              <a:t> </a:t>
            </a:r>
            <a:r>
              <a:rPr lang="en-US" sz="3000" dirty="0" err="1"/>
              <a:t>منتج</a:t>
            </a:r>
            <a:r>
              <a:rPr lang="en-US" sz="3000" dirty="0"/>
              <a:t> </a:t>
            </a:r>
            <a:r>
              <a:rPr lang="en-US" sz="3000" dirty="0" err="1"/>
              <a:t>عملي</a:t>
            </a:r>
            <a:r>
              <a:rPr lang="en-US" sz="3000" dirty="0"/>
              <a:t> </a:t>
            </a:r>
            <a:r>
              <a:rPr lang="en-US" sz="3000" dirty="0" err="1"/>
              <a:t>بجودة</a:t>
            </a:r>
            <a:r>
              <a:rPr lang="en-US" sz="3000" dirty="0"/>
              <a:t> </a:t>
            </a:r>
            <a:r>
              <a:rPr lang="en-US" sz="3000" dirty="0" err="1"/>
              <a:t>عالية</a:t>
            </a:r>
            <a:r>
              <a:rPr lang="en-US" sz="3000" dirty="0"/>
              <a:t> </a:t>
            </a:r>
            <a:r>
              <a:rPr lang="en-US" sz="3000" dirty="0" err="1"/>
              <a:t>وسعر</a:t>
            </a:r>
            <a:r>
              <a:rPr lang="en-US" sz="3000" dirty="0"/>
              <a:t> </a:t>
            </a:r>
            <a:r>
              <a:rPr lang="en-US" sz="3000" dirty="0" err="1"/>
              <a:t>مناسب</a:t>
            </a:r>
            <a:r>
              <a:rPr lang="en-US" sz="3000" dirty="0"/>
              <a:t>، </a:t>
            </a:r>
            <a:r>
              <a:rPr lang="en-US" sz="3000" dirty="0" err="1"/>
              <a:t>يعبر</a:t>
            </a:r>
            <a:r>
              <a:rPr lang="en-US" sz="3000" dirty="0"/>
              <a:t> </a:t>
            </a:r>
            <a:r>
              <a:rPr lang="en-US" sz="3000" dirty="0" err="1"/>
              <a:t>عن</a:t>
            </a:r>
            <a:r>
              <a:rPr lang="en-US" sz="3000" dirty="0"/>
              <a:t> </a:t>
            </a:r>
            <a:r>
              <a:rPr lang="en-US" sz="3000" dirty="0" err="1"/>
              <a:t>أسلوب</a:t>
            </a:r>
            <a:r>
              <a:rPr lang="en-US" sz="3000" dirty="0"/>
              <a:t> </a:t>
            </a:r>
            <a:r>
              <a:rPr lang="en-US" sz="3000" dirty="0" err="1"/>
              <a:t>الفتيات</a:t>
            </a:r>
            <a:r>
              <a:rPr lang="en-US" sz="3000" dirty="0"/>
              <a:t> </a:t>
            </a:r>
            <a:r>
              <a:rPr lang="en-US" sz="3000" dirty="0" err="1"/>
              <a:t>المصريات</a:t>
            </a:r>
            <a:r>
              <a:rPr lang="en-US" sz="3000" dirty="0"/>
              <a:t> </a:t>
            </a:r>
            <a:r>
              <a:rPr lang="en-US" sz="3000" dirty="0" err="1"/>
              <a:t>في</a:t>
            </a:r>
            <a:r>
              <a:rPr lang="en-US" sz="3000" dirty="0"/>
              <a:t> </a:t>
            </a:r>
            <a:r>
              <a:rPr lang="en-US" sz="3000" dirty="0" err="1"/>
              <a:t>الحياة</a:t>
            </a:r>
            <a:r>
              <a:rPr lang="en-US" sz="3000" dirty="0"/>
              <a:t> </a:t>
            </a:r>
            <a:r>
              <a:rPr lang="en-US" sz="3000" dirty="0" err="1"/>
              <a:t>اليومية</a:t>
            </a:r>
            <a:r>
              <a:rPr lang="en-US" sz="3000" dirty="0"/>
              <a:t>، </a:t>
            </a:r>
            <a:r>
              <a:rPr lang="en-US" sz="3000" dirty="0" err="1"/>
              <a:t>ويواكب</a:t>
            </a:r>
            <a:r>
              <a:rPr lang="en-US" sz="3000" dirty="0"/>
              <a:t> </a:t>
            </a:r>
            <a:r>
              <a:rPr lang="en-US" sz="3000" dirty="0" err="1"/>
              <a:t>أحدث</a:t>
            </a:r>
            <a:br>
              <a:rPr lang="en-US" sz="3000" dirty="0"/>
            </a:br>
            <a:r>
              <a:rPr lang="en-US" sz="3000" dirty="0" err="1"/>
              <a:t>صيحات</a:t>
            </a:r>
            <a:r>
              <a:rPr lang="en-US" sz="3000" dirty="0"/>
              <a:t> </a:t>
            </a:r>
            <a:r>
              <a:rPr lang="en-US" sz="3000" dirty="0" err="1"/>
              <a:t>الموضة</a:t>
            </a:r>
            <a:r>
              <a:rPr lang="en-US" sz="3000" dirty="0"/>
              <a:t> </a:t>
            </a:r>
            <a:r>
              <a:rPr lang="en-US" sz="3000" dirty="0" err="1"/>
              <a:t>المحتشمة</a:t>
            </a:r>
            <a:endParaRPr lang="en-US" sz="3000" dirty="0"/>
          </a:p>
          <a:p>
            <a:pPr algn="r" rtl="1"/>
            <a:endParaRPr lang="en-US" sz="3000" dirty="0"/>
          </a:p>
        </p:txBody>
      </p:sp>
      <p:pic>
        <p:nvPicPr>
          <p:cNvPr id="7" name="Picture 6" descr="A white background with gold letters&#10;&#10;AI-generated content may be incorrect.">
            <a:extLst>
              <a:ext uri="{FF2B5EF4-FFF2-40B4-BE49-F238E27FC236}">
                <a16:creationId xmlns:a16="http://schemas.microsoft.com/office/drawing/2014/main" id="{E8E242C8-8EE7-2ACF-8EB4-0776D420C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728" y="252252"/>
            <a:ext cx="4230645" cy="4752232"/>
          </a:xfrm>
          <a:prstGeom prst="rect">
            <a:avLst/>
          </a:prstGeom>
        </p:spPr>
      </p:pic>
      <p:pic>
        <p:nvPicPr>
          <p:cNvPr id="5" name="Picture 4" descr="A blue splash with a white letter f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7405B878-CEEA-CB4C-9225-50B58BB10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882603" y="5256738"/>
            <a:ext cx="4220895" cy="422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6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0DAC7-42B5-40FE-E90F-E8B25FC37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39" y="357808"/>
            <a:ext cx="16527780" cy="2151623"/>
          </a:xfrm>
        </p:spPr>
        <p:txBody>
          <a:bodyPr anchor="b">
            <a:normAutofit/>
          </a:bodyPr>
          <a:lstStyle/>
          <a:p>
            <a:r>
              <a:rPr lang="en-US" sz="8100"/>
              <a:t>Market Research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8739" y="2522316"/>
            <a:ext cx="16459200" cy="27432"/>
          </a:xfrm>
          <a:custGeom>
            <a:avLst/>
            <a:gdLst>
              <a:gd name="connsiteX0" fmla="*/ 0 w 16459200"/>
              <a:gd name="connsiteY0" fmla="*/ 0 h 27432"/>
              <a:gd name="connsiteX1" fmla="*/ 192024 w 16459200"/>
              <a:gd name="connsiteY1" fmla="*/ 0 h 27432"/>
              <a:gd name="connsiteX2" fmla="*/ 1042416 w 16459200"/>
              <a:gd name="connsiteY2" fmla="*/ 0 h 27432"/>
              <a:gd name="connsiteX3" fmla="*/ 1728216 w 16459200"/>
              <a:gd name="connsiteY3" fmla="*/ 0 h 27432"/>
              <a:gd name="connsiteX4" fmla="*/ 1920240 w 16459200"/>
              <a:gd name="connsiteY4" fmla="*/ 0 h 27432"/>
              <a:gd name="connsiteX5" fmla="*/ 2441448 w 16459200"/>
              <a:gd name="connsiteY5" fmla="*/ 0 h 27432"/>
              <a:gd name="connsiteX6" fmla="*/ 2798064 w 16459200"/>
              <a:gd name="connsiteY6" fmla="*/ 0 h 27432"/>
              <a:gd name="connsiteX7" fmla="*/ 3648456 w 16459200"/>
              <a:gd name="connsiteY7" fmla="*/ 0 h 27432"/>
              <a:gd name="connsiteX8" fmla="*/ 4005072 w 16459200"/>
              <a:gd name="connsiteY8" fmla="*/ 0 h 27432"/>
              <a:gd name="connsiteX9" fmla="*/ 5020056 w 16459200"/>
              <a:gd name="connsiteY9" fmla="*/ 0 h 27432"/>
              <a:gd name="connsiteX10" fmla="*/ 5212080 w 16459200"/>
              <a:gd name="connsiteY10" fmla="*/ 0 h 27432"/>
              <a:gd name="connsiteX11" fmla="*/ 5568696 w 16459200"/>
              <a:gd name="connsiteY11" fmla="*/ 0 h 27432"/>
              <a:gd name="connsiteX12" fmla="*/ 6089904 w 16459200"/>
              <a:gd name="connsiteY12" fmla="*/ 0 h 27432"/>
              <a:gd name="connsiteX13" fmla="*/ 6611112 w 16459200"/>
              <a:gd name="connsiteY13" fmla="*/ 0 h 27432"/>
              <a:gd name="connsiteX14" fmla="*/ 7461504 w 16459200"/>
              <a:gd name="connsiteY14" fmla="*/ 0 h 27432"/>
              <a:gd name="connsiteX15" fmla="*/ 8476488 w 16459200"/>
              <a:gd name="connsiteY15" fmla="*/ 0 h 27432"/>
              <a:gd name="connsiteX16" fmla="*/ 9326880 w 16459200"/>
              <a:gd name="connsiteY16" fmla="*/ 0 h 27432"/>
              <a:gd name="connsiteX17" fmla="*/ 9683496 w 16459200"/>
              <a:gd name="connsiteY17" fmla="*/ 0 h 27432"/>
              <a:gd name="connsiteX18" fmla="*/ 9875520 w 16459200"/>
              <a:gd name="connsiteY18" fmla="*/ 0 h 27432"/>
              <a:gd name="connsiteX19" fmla="*/ 10067544 w 16459200"/>
              <a:gd name="connsiteY19" fmla="*/ 0 h 27432"/>
              <a:gd name="connsiteX20" fmla="*/ 10424160 w 16459200"/>
              <a:gd name="connsiteY20" fmla="*/ 0 h 27432"/>
              <a:gd name="connsiteX21" fmla="*/ 10945368 w 16459200"/>
              <a:gd name="connsiteY21" fmla="*/ 0 h 27432"/>
              <a:gd name="connsiteX22" fmla="*/ 11795760 w 16459200"/>
              <a:gd name="connsiteY22" fmla="*/ 0 h 27432"/>
              <a:gd name="connsiteX23" fmla="*/ 12152376 w 16459200"/>
              <a:gd name="connsiteY23" fmla="*/ 0 h 27432"/>
              <a:gd name="connsiteX24" fmla="*/ 12838176 w 16459200"/>
              <a:gd name="connsiteY24" fmla="*/ 0 h 27432"/>
              <a:gd name="connsiteX25" fmla="*/ 13853160 w 16459200"/>
              <a:gd name="connsiteY25" fmla="*/ 0 h 27432"/>
              <a:gd name="connsiteX26" fmla="*/ 14209776 w 16459200"/>
              <a:gd name="connsiteY26" fmla="*/ 0 h 27432"/>
              <a:gd name="connsiteX27" fmla="*/ 14895576 w 16459200"/>
              <a:gd name="connsiteY27" fmla="*/ 0 h 27432"/>
              <a:gd name="connsiteX28" fmla="*/ 15581376 w 16459200"/>
              <a:gd name="connsiteY28" fmla="*/ 0 h 27432"/>
              <a:gd name="connsiteX29" fmla="*/ 15773400 w 16459200"/>
              <a:gd name="connsiteY29" fmla="*/ 0 h 27432"/>
              <a:gd name="connsiteX30" fmla="*/ 16459200 w 16459200"/>
              <a:gd name="connsiteY30" fmla="*/ 0 h 27432"/>
              <a:gd name="connsiteX31" fmla="*/ 16459200 w 16459200"/>
              <a:gd name="connsiteY31" fmla="*/ 27432 h 27432"/>
              <a:gd name="connsiteX32" fmla="*/ 15444216 w 16459200"/>
              <a:gd name="connsiteY32" fmla="*/ 27432 h 27432"/>
              <a:gd name="connsiteX33" fmla="*/ 15087600 w 16459200"/>
              <a:gd name="connsiteY33" fmla="*/ 27432 h 27432"/>
              <a:gd name="connsiteX34" fmla="*/ 14401800 w 16459200"/>
              <a:gd name="connsiteY34" fmla="*/ 27432 h 27432"/>
              <a:gd name="connsiteX35" fmla="*/ 13551408 w 16459200"/>
              <a:gd name="connsiteY35" fmla="*/ 27432 h 27432"/>
              <a:gd name="connsiteX36" fmla="*/ 13030200 w 16459200"/>
              <a:gd name="connsiteY36" fmla="*/ 27432 h 27432"/>
              <a:gd name="connsiteX37" fmla="*/ 12179808 w 16459200"/>
              <a:gd name="connsiteY37" fmla="*/ 27432 h 27432"/>
              <a:gd name="connsiteX38" fmla="*/ 11329416 w 16459200"/>
              <a:gd name="connsiteY38" fmla="*/ 27432 h 27432"/>
              <a:gd name="connsiteX39" fmla="*/ 10479024 w 16459200"/>
              <a:gd name="connsiteY39" fmla="*/ 27432 h 27432"/>
              <a:gd name="connsiteX40" fmla="*/ 9793224 w 16459200"/>
              <a:gd name="connsiteY40" fmla="*/ 27432 h 27432"/>
              <a:gd name="connsiteX41" fmla="*/ 9436608 w 16459200"/>
              <a:gd name="connsiteY41" fmla="*/ 27432 h 27432"/>
              <a:gd name="connsiteX42" fmla="*/ 9079992 w 16459200"/>
              <a:gd name="connsiteY42" fmla="*/ 27432 h 27432"/>
              <a:gd name="connsiteX43" fmla="*/ 8229600 w 16459200"/>
              <a:gd name="connsiteY43" fmla="*/ 27432 h 27432"/>
              <a:gd name="connsiteX44" fmla="*/ 7543800 w 16459200"/>
              <a:gd name="connsiteY44" fmla="*/ 27432 h 27432"/>
              <a:gd name="connsiteX45" fmla="*/ 7187184 w 16459200"/>
              <a:gd name="connsiteY45" fmla="*/ 27432 h 27432"/>
              <a:gd name="connsiteX46" fmla="*/ 6830568 w 16459200"/>
              <a:gd name="connsiteY46" fmla="*/ 27432 h 27432"/>
              <a:gd name="connsiteX47" fmla="*/ 6473952 w 16459200"/>
              <a:gd name="connsiteY47" fmla="*/ 27432 h 27432"/>
              <a:gd name="connsiteX48" fmla="*/ 5788152 w 16459200"/>
              <a:gd name="connsiteY48" fmla="*/ 27432 h 27432"/>
              <a:gd name="connsiteX49" fmla="*/ 5431536 w 16459200"/>
              <a:gd name="connsiteY49" fmla="*/ 27432 h 27432"/>
              <a:gd name="connsiteX50" fmla="*/ 4910328 w 16459200"/>
              <a:gd name="connsiteY50" fmla="*/ 27432 h 27432"/>
              <a:gd name="connsiteX51" fmla="*/ 4389120 w 16459200"/>
              <a:gd name="connsiteY51" fmla="*/ 27432 h 27432"/>
              <a:gd name="connsiteX52" fmla="*/ 3374136 w 16459200"/>
              <a:gd name="connsiteY52" fmla="*/ 27432 h 27432"/>
              <a:gd name="connsiteX53" fmla="*/ 2852928 w 16459200"/>
              <a:gd name="connsiteY53" fmla="*/ 27432 h 27432"/>
              <a:gd name="connsiteX54" fmla="*/ 2331720 w 16459200"/>
              <a:gd name="connsiteY54" fmla="*/ 27432 h 27432"/>
              <a:gd name="connsiteX55" fmla="*/ 1316736 w 16459200"/>
              <a:gd name="connsiteY55" fmla="*/ 27432 h 27432"/>
              <a:gd name="connsiteX56" fmla="*/ 1124712 w 16459200"/>
              <a:gd name="connsiteY56" fmla="*/ 27432 h 27432"/>
              <a:gd name="connsiteX57" fmla="*/ 0 w 16459200"/>
              <a:gd name="connsiteY57" fmla="*/ 27432 h 27432"/>
              <a:gd name="connsiteX58" fmla="*/ 0 w 16459200"/>
              <a:gd name="connsiteY5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6459200" h="27432" fill="none" extrusionOk="0">
                <a:moveTo>
                  <a:pt x="0" y="0"/>
                </a:moveTo>
                <a:cubicBezTo>
                  <a:pt x="47956" y="-7424"/>
                  <a:pt x="130909" y="-3461"/>
                  <a:pt x="192024" y="0"/>
                </a:cubicBezTo>
                <a:cubicBezTo>
                  <a:pt x="253139" y="3461"/>
                  <a:pt x="713864" y="27473"/>
                  <a:pt x="1042416" y="0"/>
                </a:cubicBezTo>
                <a:cubicBezTo>
                  <a:pt x="1370968" y="-27473"/>
                  <a:pt x="1433592" y="6590"/>
                  <a:pt x="1728216" y="0"/>
                </a:cubicBezTo>
                <a:cubicBezTo>
                  <a:pt x="2022840" y="-6590"/>
                  <a:pt x="1862554" y="2847"/>
                  <a:pt x="1920240" y="0"/>
                </a:cubicBezTo>
                <a:cubicBezTo>
                  <a:pt x="1977926" y="-2847"/>
                  <a:pt x="2325911" y="-6884"/>
                  <a:pt x="2441448" y="0"/>
                </a:cubicBezTo>
                <a:cubicBezTo>
                  <a:pt x="2556985" y="6884"/>
                  <a:pt x="2631822" y="6977"/>
                  <a:pt x="2798064" y="0"/>
                </a:cubicBezTo>
                <a:cubicBezTo>
                  <a:pt x="2964306" y="-6977"/>
                  <a:pt x="3274078" y="-12213"/>
                  <a:pt x="3648456" y="0"/>
                </a:cubicBezTo>
                <a:cubicBezTo>
                  <a:pt x="4022834" y="12213"/>
                  <a:pt x="3857573" y="-925"/>
                  <a:pt x="4005072" y="0"/>
                </a:cubicBezTo>
                <a:cubicBezTo>
                  <a:pt x="4152571" y="925"/>
                  <a:pt x="4671117" y="36098"/>
                  <a:pt x="5020056" y="0"/>
                </a:cubicBezTo>
                <a:cubicBezTo>
                  <a:pt x="5368995" y="-36098"/>
                  <a:pt x="5129234" y="2763"/>
                  <a:pt x="5212080" y="0"/>
                </a:cubicBezTo>
                <a:cubicBezTo>
                  <a:pt x="5294926" y="-2763"/>
                  <a:pt x="5456351" y="-1340"/>
                  <a:pt x="5568696" y="0"/>
                </a:cubicBezTo>
                <a:cubicBezTo>
                  <a:pt x="5681041" y="1340"/>
                  <a:pt x="5957028" y="11791"/>
                  <a:pt x="6089904" y="0"/>
                </a:cubicBezTo>
                <a:cubicBezTo>
                  <a:pt x="6222780" y="-11791"/>
                  <a:pt x="6485557" y="8010"/>
                  <a:pt x="6611112" y="0"/>
                </a:cubicBezTo>
                <a:cubicBezTo>
                  <a:pt x="6736667" y="-8010"/>
                  <a:pt x="7207166" y="34517"/>
                  <a:pt x="7461504" y="0"/>
                </a:cubicBezTo>
                <a:cubicBezTo>
                  <a:pt x="7715842" y="-34517"/>
                  <a:pt x="7997652" y="4727"/>
                  <a:pt x="8476488" y="0"/>
                </a:cubicBezTo>
                <a:cubicBezTo>
                  <a:pt x="8955324" y="-4727"/>
                  <a:pt x="9009263" y="-31226"/>
                  <a:pt x="9326880" y="0"/>
                </a:cubicBezTo>
                <a:cubicBezTo>
                  <a:pt x="9644497" y="31226"/>
                  <a:pt x="9567141" y="-14781"/>
                  <a:pt x="9683496" y="0"/>
                </a:cubicBezTo>
                <a:cubicBezTo>
                  <a:pt x="9799851" y="14781"/>
                  <a:pt x="9804032" y="8468"/>
                  <a:pt x="9875520" y="0"/>
                </a:cubicBezTo>
                <a:cubicBezTo>
                  <a:pt x="9947008" y="-8468"/>
                  <a:pt x="9977677" y="-8510"/>
                  <a:pt x="10067544" y="0"/>
                </a:cubicBezTo>
                <a:cubicBezTo>
                  <a:pt x="10157411" y="8510"/>
                  <a:pt x="10259211" y="-4808"/>
                  <a:pt x="10424160" y="0"/>
                </a:cubicBezTo>
                <a:cubicBezTo>
                  <a:pt x="10589109" y="4808"/>
                  <a:pt x="10698874" y="12995"/>
                  <a:pt x="10945368" y="0"/>
                </a:cubicBezTo>
                <a:cubicBezTo>
                  <a:pt x="11191862" y="-12995"/>
                  <a:pt x="11497620" y="30979"/>
                  <a:pt x="11795760" y="0"/>
                </a:cubicBezTo>
                <a:cubicBezTo>
                  <a:pt x="12093900" y="-30979"/>
                  <a:pt x="12033359" y="17306"/>
                  <a:pt x="12152376" y="0"/>
                </a:cubicBezTo>
                <a:cubicBezTo>
                  <a:pt x="12271393" y="-17306"/>
                  <a:pt x="12698740" y="-6151"/>
                  <a:pt x="12838176" y="0"/>
                </a:cubicBezTo>
                <a:cubicBezTo>
                  <a:pt x="12977612" y="6151"/>
                  <a:pt x="13351157" y="-21667"/>
                  <a:pt x="13853160" y="0"/>
                </a:cubicBezTo>
                <a:cubicBezTo>
                  <a:pt x="14355163" y="21667"/>
                  <a:pt x="14035345" y="-172"/>
                  <a:pt x="14209776" y="0"/>
                </a:cubicBezTo>
                <a:cubicBezTo>
                  <a:pt x="14384207" y="172"/>
                  <a:pt x="14629222" y="-31393"/>
                  <a:pt x="14895576" y="0"/>
                </a:cubicBezTo>
                <a:cubicBezTo>
                  <a:pt x="15161930" y="31393"/>
                  <a:pt x="15418721" y="3319"/>
                  <a:pt x="15581376" y="0"/>
                </a:cubicBezTo>
                <a:cubicBezTo>
                  <a:pt x="15744031" y="-3319"/>
                  <a:pt x="15695632" y="-9543"/>
                  <a:pt x="15773400" y="0"/>
                </a:cubicBezTo>
                <a:cubicBezTo>
                  <a:pt x="15851168" y="9543"/>
                  <a:pt x="16150974" y="-26032"/>
                  <a:pt x="16459200" y="0"/>
                </a:cubicBezTo>
                <a:cubicBezTo>
                  <a:pt x="16459222" y="9322"/>
                  <a:pt x="16459920" y="14106"/>
                  <a:pt x="16459200" y="27432"/>
                </a:cubicBezTo>
                <a:cubicBezTo>
                  <a:pt x="16249330" y="65783"/>
                  <a:pt x="15931504" y="34569"/>
                  <a:pt x="15444216" y="27432"/>
                </a:cubicBezTo>
                <a:cubicBezTo>
                  <a:pt x="14956928" y="20295"/>
                  <a:pt x="15245263" y="43793"/>
                  <a:pt x="15087600" y="27432"/>
                </a:cubicBezTo>
                <a:cubicBezTo>
                  <a:pt x="14929937" y="11071"/>
                  <a:pt x="14595147" y="61679"/>
                  <a:pt x="14401800" y="27432"/>
                </a:cubicBezTo>
                <a:cubicBezTo>
                  <a:pt x="14208453" y="-6815"/>
                  <a:pt x="13937267" y="-2756"/>
                  <a:pt x="13551408" y="27432"/>
                </a:cubicBezTo>
                <a:cubicBezTo>
                  <a:pt x="13165549" y="57620"/>
                  <a:pt x="13244142" y="31152"/>
                  <a:pt x="13030200" y="27432"/>
                </a:cubicBezTo>
                <a:cubicBezTo>
                  <a:pt x="12816258" y="23712"/>
                  <a:pt x="12596900" y="37491"/>
                  <a:pt x="12179808" y="27432"/>
                </a:cubicBezTo>
                <a:cubicBezTo>
                  <a:pt x="11762716" y="17373"/>
                  <a:pt x="11577023" y="27593"/>
                  <a:pt x="11329416" y="27432"/>
                </a:cubicBezTo>
                <a:cubicBezTo>
                  <a:pt x="11081809" y="27271"/>
                  <a:pt x="10723385" y="19623"/>
                  <a:pt x="10479024" y="27432"/>
                </a:cubicBezTo>
                <a:cubicBezTo>
                  <a:pt x="10234663" y="35241"/>
                  <a:pt x="9989517" y="31460"/>
                  <a:pt x="9793224" y="27432"/>
                </a:cubicBezTo>
                <a:cubicBezTo>
                  <a:pt x="9596931" y="23404"/>
                  <a:pt x="9533524" y="22036"/>
                  <a:pt x="9436608" y="27432"/>
                </a:cubicBezTo>
                <a:cubicBezTo>
                  <a:pt x="9339692" y="32828"/>
                  <a:pt x="9173466" y="18472"/>
                  <a:pt x="9079992" y="27432"/>
                </a:cubicBezTo>
                <a:cubicBezTo>
                  <a:pt x="8986518" y="36392"/>
                  <a:pt x="8593794" y="42926"/>
                  <a:pt x="8229600" y="27432"/>
                </a:cubicBezTo>
                <a:cubicBezTo>
                  <a:pt x="7865406" y="11938"/>
                  <a:pt x="7848302" y="3496"/>
                  <a:pt x="7543800" y="27432"/>
                </a:cubicBezTo>
                <a:cubicBezTo>
                  <a:pt x="7239298" y="51368"/>
                  <a:pt x="7267744" y="29308"/>
                  <a:pt x="7187184" y="27432"/>
                </a:cubicBezTo>
                <a:cubicBezTo>
                  <a:pt x="7106624" y="25556"/>
                  <a:pt x="6904393" y="10681"/>
                  <a:pt x="6830568" y="27432"/>
                </a:cubicBezTo>
                <a:cubicBezTo>
                  <a:pt x="6756743" y="44183"/>
                  <a:pt x="6651191" y="39884"/>
                  <a:pt x="6473952" y="27432"/>
                </a:cubicBezTo>
                <a:cubicBezTo>
                  <a:pt x="6296713" y="14980"/>
                  <a:pt x="6119980" y="24308"/>
                  <a:pt x="5788152" y="27432"/>
                </a:cubicBezTo>
                <a:cubicBezTo>
                  <a:pt x="5456324" y="30556"/>
                  <a:pt x="5529306" y="26210"/>
                  <a:pt x="5431536" y="27432"/>
                </a:cubicBezTo>
                <a:cubicBezTo>
                  <a:pt x="5333766" y="28654"/>
                  <a:pt x="5016672" y="6571"/>
                  <a:pt x="4910328" y="27432"/>
                </a:cubicBezTo>
                <a:cubicBezTo>
                  <a:pt x="4803984" y="48293"/>
                  <a:pt x="4553431" y="43362"/>
                  <a:pt x="4389120" y="27432"/>
                </a:cubicBezTo>
                <a:cubicBezTo>
                  <a:pt x="4224809" y="11502"/>
                  <a:pt x="3616062" y="38135"/>
                  <a:pt x="3374136" y="27432"/>
                </a:cubicBezTo>
                <a:cubicBezTo>
                  <a:pt x="3132210" y="16729"/>
                  <a:pt x="3042843" y="45542"/>
                  <a:pt x="2852928" y="27432"/>
                </a:cubicBezTo>
                <a:cubicBezTo>
                  <a:pt x="2663013" y="9322"/>
                  <a:pt x="2455267" y="47011"/>
                  <a:pt x="2331720" y="27432"/>
                </a:cubicBezTo>
                <a:cubicBezTo>
                  <a:pt x="2208173" y="7853"/>
                  <a:pt x="1589346" y="70708"/>
                  <a:pt x="1316736" y="27432"/>
                </a:cubicBezTo>
                <a:cubicBezTo>
                  <a:pt x="1044126" y="-15844"/>
                  <a:pt x="1186720" y="35239"/>
                  <a:pt x="1124712" y="27432"/>
                </a:cubicBezTo>
                <a:cubicBezTo>
                  <a:pt x="1062704" y="19625"/>
                  <a:pt x="503031" y="33212"/>
                  <a:pt x="0" y="27432"/>
                </a:cubicBezTo>
                <a:cubicBezTo>
                  <a:pt x="-1295" y="16310"/>
                  <a:pt x="-432" y="13385"/>
                  <a:pt x="0" y="0"/>
                </a:cubicBezTo>
                <a:close/>
              </a:path>
              <a:path w="16459200" h="27432" stroke="0" extrusionOk="0">
                <a:moveTo>
                  <a:pt x="0" y="0"/>
                </a:moveTo>
                <a:cubicBezTo>
                  <a:pt x="169209" y="4271"/>
                  <a:pt x="248605" y="9913"/>
                  <a:pt x="356616" y="0"/>
                </a:cubicBezTo>
                <a:cubicBezTo>
                  <a:pt x="464627" y="-9913"/>
                  <a:pt x="484749" y="7422"/>
                  <a:pt x="548640" y="0"/>
                </a:cubicBezTo>
                <a:cubicBezTo>
                  <a:pt x="612531" y="-7422"/>
                  <a:pt x="809859" y="-22"/>
                  <a:pt x="905256" y="0"/>
                </a:cubicBezTo>
                <a:cubicBezTo>
                  <a:pt x="1000653" y="22"/>
                  <a:pt x="1309175" y="26161"/>
                  <a:pt x="1591056" y="0"/>
                </a:cubicBezTo>
                <a:cubicBezTo>
                  <a:pt x="1872937" y="-26161"/>
                  <a:pt x="2030413" y="-34546"/>
                  <a:pt x="2441448" y="0"/>
                </a:cubicBezTo>
                <a:cubicBezTo>
                  <a:pt x="2852483" y="34546"/>
                  <a:pt x="3014836" y="32798"/>
                  <a:pt x="3456432" y="0"/>
                </a:cubicBezTo>
                <a:cubicBezTo>
                  <a:pt x="3898028" y="-32798"/>
                  <a:pt x="4190634" y="34192"/>
                  <a:pt x="4471416" y="0"/>
                </a:cubicBezTo>
                <a:cubicBezTo>
                  <a:pt x="4752198" y="-34192"/>
                  <a:pt x="4816290" y="10056"/>
                  <a:pt x="4992624" y="0"/>
                </a:cubicBezTo>
                <a:cubicBezTo>
                  <a:pt x="5168958" y="-10056"/>
                  <a:pt x="5425571" y="37166"/>
                  <a:pt x="5843016" y="0"/>
                </a:cubicBezTo>
                <a:cubicBezTo>
                  <a:pt x="6260461" y="-37166"/>
                  <a:pt x="6243365" y="-11909"/>
                  <a:pt x="6528816" y="0"/>
                </a:cubicBezTo>
                <a:cubicBezTo>
                  <a:pt x="6814267" y="11909"/>
                  <a:pt x="6865850" y="-3059"/>
                  <a:pt x="7050024" y="0"/>
                </a:cubicBezTo>
                <a:cubicBezTo>
                  <a:pt x="7234198" y="3059"/>
                  <a:pt x="7529059" y="-29032"/>
                  <a:pt x="7900416" y="0"/>
                </a:cubicBezTo>
                <a:cubicBezTo>
                  <a:pt x="8271773" y="29032"/>
                  <a:pt x="8040284" y="2293"/>
                  <a:pt x="8092440" y="0"/>
                </a:cubicBezTo>
                <a:cubicBezTo>
                  <a:pt x="8144596" y="-2293"/>
                  <a:pt x="8377772" y="18969"/>
                  <a:pt x="8613648" y="0"/>
                </a:cubicBezTo>
                <a:cubicBezTo>
                  <a:pt x="8849524" y="-18969"/>
                  <a:pt x="9039253" y="20479"/>
                  <a:pt x="9299448" y="0"/>
                </a:cubicBezTo>
                <a:cubicBezTo>
                  <a:pt x="9559643" y="-20479"/>
                  <a:pt x="9864452" y="14915"/>
                  <a:pt x="10149840" y="0"/>
                </a:cubicBezTo>
                <a:cubicBezTo>
                  <a:pt x="10435228" y="-14915"/>
                  <a:pt x="10504375" y="14787"/>
                  <a:pt x="10835640" y="0"/>
                </a:cubicBezTo>
                <a:cubicBezTo>
                  <a:pt x="11166905" y="-14787"/>
                  <a:pt x="11598715" y="31089"/>
                  <a:pt x="11850624" y="0"/>
                </a:cubicBezTo>
                <a:cubicBezTo>
                  <a:pt x="12102533" y="-31089"/>
                  <a:pt x="11992592" y="4447"/>
                  <a:pt x="12042648" y="0"/>
                </a:cubicBezTo>
                <a:cubicBezTo>
                  <a:pt x="12092704" y="-4447"/>
                  <a:pt x="12426578" y="2532"/>
                  <a:pt x="12728448" y="0"/>
                </a:cubicBezTo>
                <a:cubicBezTo>
                  <a:pt x="13030318" y="-2532"/>
                  <a:pt x="12877528" y="-7149"/>
                  <a:pt x="12920472" y="0"/>
                </a:cubicBezTo>
                <a:cubicBezTo>
                  <a:pt x="12963416" y="7149"/>
                  <a:pt x="13485109" y="-36483"/>
                  <a:pt x="13935456" y="0"/>
                </a:cubicBezTo>
                <a:cubicBezTo>
                  <a:pt x="14385803" y="36483"/>
                  <a:pt x="14219125" y="12279"/>
                  <a:pt x="14292072" y="0"/>
                </a:cubicBezTo>
                <a:cubicBezTo>
                  <a:pt x="14365019" y="-12279"/>
                  <a:pt x="14443877" y="8821"/>
                  <a:pt x="14484096" y="0"/>
                </a:cubicBezTo>
                <a:cubicBezTo>
                  <a:pt x="14524315" y="-8821"/>
                  <a:pt x="14905426" y="-30068"/>
                  <a:pt x="15169896" y="0"/>
                </a:cubicBezTo>
                <a:cubicBezTo>
                  <a:pt x="15434366" y="30068"/>
                  <a:pt x="15424434" y="12479"/>
                  <a:pt x="15526512" y="0"/>
                </a:cubicBezTo>
                <a:cubicBezTo>
                  <a:pt x="15628590" y="-12479"/>
                  <a:pt x="16062010" y="-12069"/>
                  <a:pt x="16459200" y="0"/>
                </a:cubicBezTo>
                <a:cubicBezTo>
                  <a:pt x="16459049" y="7706"/>
                  <a:pt x="16460087" y="13931"/>
                  <a:pt x="16459200" y="27432"/>
                </a:cubicBezTo>
                <a:cubicBezTo>
                  <a:pt x="16315339" y="20935"/>
                  <a:pt x="16231909" y="42819"/>
                  <a:pt x="16102584" y="27432"/>
                </a:cubicBezTo>
                <a:cubicBezTo>
                  <a:pt x="15973259" y="12045"/>
                  <a:pt x="15580560" y="51242"/>
                  <a:pt x="15416784" y="27432"/>
                </a:cubicBezTo>
                <a:cubicBezTo>
                  <a:pt x="15253008" y="3622"/>
                  <a:pt x="15181626" y="26334"/>
                  <a:pt x="15060168" y="27432"/>
                </a:cubicBezTo>
                <a:cubicBezTo>
                  <a:pt x="14938710" y="28530"/>
                  <a:pt x="14400846" y="21299"/>
                  <a:pt x="14209776" y="27432"/>
                </a:cubicBezTo>
                <a:cubicBezTo>
                  <a:pt x="14018706" y="33565"/>
                  <a:pt x="13805385" y="48505"/>
                  <a:pt x="13688568" y="27432"/>
                </a:cubicBezTo>
                <a:cubicBezTo>
                  <a:pt x="13571751" y="6359"/>
                  <a:pt x="13472548" y="26552"/>
                  <a:pt x="13331952" y="27432"/>
                </a:cubicBezTo>
                <a:cubicBezTo>
                  <a:pt x="13191356" y="28312"/>
                  <a:pt x="13234055" y="20883"/>
                  <a:pt x="13139928" y="27432"/>
                </a:cubicBezTo>
                <a:cubicBezTo>
                  <a:pt x="13045801" y="33981"/>
                  <a:pt x="12707747" y="18669"/>
                  <a:pt x="12454128" y="27432"/>
                </a:cubicBezTo>
                <a:cubicBezTo>
                  <a:pt x="12200509" y="36195"/>
                  <a:pt x="11974339" y="1821"/>
                  <a:pt x="11603736" y="27432"/>
                </a:cubicBezTo>
                <a:cubicBezTo>
                  <a:pt x="11233133" y="53043"/>
                  <a:pt x="11202281" y="15642"/>
                  <a:pt x="10917936" y="27432"/>
                </a:cubicBezTo>
                <a:cubicBezTo>
                  <a:pt x="10633591" y="39222"/>
                  <a:pt x="10351188" y="-7651"/>
                  <a:pt x="9902952" y="27432"/>
                </a:cubicBezTo>
                <a:cubicBezTo>
                  <a:pt x="9454716" y="62515"/>
                  <a:pt x="9540812" y="35851"/>
                  <a:pt x="9381744" y="27432"/>
                </a:cubicBezTo>
                <a:cubicBezTo>
                  <a:pt x="9222676" y="19013"/>
                  <a:pt x="9279274" y="24639"/>
                  <a:pt x="9189720" y="27432"/>
                </a:cubicBezTo>
                <a:cubicBezTo>
                  <a:pt x="9100166" y="30225"/>
                  <a:pt x="9040114" y="24993"/>
                  <a:pt x="8997696" y="27432"/>
                </a:cubicBezTo>
                <a:cubicBezTo>
                  <a:pt x="8955278" y="29871"/>
                  <a:pt x="8568270" y="-9750"/>
                  <a:pt x="8147304" y="27432"/>
                </a:cubicBezTo>
                <a:cubicBezTo>
                  <a:pt x="7726338" y="64614"/>
                  <a:pt x="7756575" y="58097"/>
                  <a:pt x="7461504" y="27432"/>
                </a:cubicBezTo>
                <a:cubicBezTo>
                  <a:pt x="7166433" y="-3233"/>
                  <a:pt x="6691777" y="23003"/>
                  <a:pt x="6446520" y="27432"/>
                </a:cubicBezTo>
                <a:cubicBezTo>
                  <a:pt x="6201263" y="31861"/>
                  <a:pt x="6055564" y="5822"/>
                  <a:pt x="5760720" y="27432"/>
                </a:cubicBezTo>
                <a:cubicBezTo>
                  <a:pt x="5465876" y="49042"/>
                  <a:pt x="5182562" y="-15037"/>
                  <a:pt x="4910328" y="27432"/>
                </a:cubicBezTo>
                <a:cubicBezTo>
                  <a:pt x="4638094" y="69901"/>
                  <a:pt x="4524349" y="1902"/>
                  <a:pt x="4224528" y="27432"/>
                </a:cubicBezTo>
                <a:cubicBezTo>
                  <a:pt x="3924707" y="52962"/>
                  <a:pt x="3780041" y="5974"/>
                  <a:pt x="3538728" y="27432"/>
                </a:cubicBezTo>
                <a:cubicBezTo>
                  <a:pt x="3297415" y="48890"/>
                  <a:pt x="3195183" y="15951"/>
                  <a:pt x="3017520" y="27432"/>
                </a:cubicBezTo>
                <a:cubicBezTo>
                  <a:pt x="2839857" y="38913"/>
                  <a:pt x="2369331" y="20768"/>
                  <a:pt x="2167128" y="27432"/>
                </a:cubicBezTo>
                <a:cubicBezTo>
                  <a:pt x="1964925" y="34096"/>
                  <a:pt x="1784521" y="20363"/>
                  <a:pt x="1481328" y="27432"/>
                </a:cubicBezTo>
                <a:cubicBezTo>
                  <a:pt x="1178135" y="34501"/>
                  <a:pt x="971590" y="55923"/>
                  <a:pt x="630936" y="27432"/>
                </a:cubicBezTo>
                <a:cubicBezTo>
                  <a:pt x="290282" y="-1059"/>
                  <a:pt x="133182" y="8818"/>
                  <a:pt x="0" y="27432"/>
                </a:cubicBezTo>
                <a:cubicBezTo>
                  <a:pt x="-1246" y="21545"/>
                  <a:pt x="-1312" y="12780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80A78-3EB2-AF20-04E4-5143C882F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739" y="3106974"/>
            <a:ext cx="10070328" cy="6178758"/>
          </a:xfrm>
        </p:spPr>
        <p:txBody>
          <a:bodyPr anchor="t">
            <a:normAutofit/>
          </a:bodyPr>
          <a:lstStyle/>
          <a:p>
            <a:pPr indent="-228600" algn="r" rtl="1">
              <a:spcAft>
                <a:spcPts val="600"/>
              </a:spcAft>
            </a:pPr>
            <a:r>
              <a:rPr lang="en-US" sz="3300" spc="235" dirty="0" err="1">
                <a:latin typeface="Times New Roman"/>
                <a:cs typeface="Times New Roman"/>
              </a:rPr>
              <a:t>يُعد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سوق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السكارفات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في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مصر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من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الأسواق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النامية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والواعدة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في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مجال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الموضة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المحتشمة</a:t>
            </a:r>
            <a:r>
              <a:rPr lang="en-US" sz="3300" spc="235" dirty="0">
                <a:latin typeface="Times New Roman"/>
                <a:cs typeface="Times New Roman"/>
              </a:rPr>
              <a:t>، </a:t>
            </a:r>
            <a:r>
              <a:rPr lang="en-US" sz="3300" spc="235" dirty="0" err="1">
                <a:latin typeface="Times New Roman"/>
                <a:cs typeface="Times New Roman"/>
              </a:rPr>
              <a:t>حيث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يزداد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الطلب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بين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الفتيات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والسيدات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الباحثات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عن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الأناقة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والراحة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بأسعار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مناسبة</a:t>
            </a:r>
            <a:endParaRPr lang="en-US" sz="3300" spc="235" dirty="0">
              <a:latin typeface="Times New Roman"/>
              <a:ea typeface="Calibri"/>
              <a:cs typeface="Calibri"/>
            </a:endParaRPr>
          </a:p>
          <a:p>
            <a:pPr algn="r" rtl="1">
              <a:spcAft>
                <a:spcPts val="600"/>
              </a:spcAft>
            </a:pPr>
            <a:br>
              <a:rPr lang="en-US" sz="3300" spc="235" dirty="0">
                <a:latin typeface="Times New Roman"/>
              </a:rPr>
            </a:b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تشتد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المنافسة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بين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براندات</a:t>
            </a:r>
            <a:r>
              <a:rPr lang="en-US" sz="3300" spc="235" dirty="0">
                <a:latin typeface="Times New Roman"/>
                <a:cs typeface="Times New Roman"/>
              </a:rPr>
              <a:t> </a:t>
            </a:r>
            <a:r>
              <a:rPr lang="en-US" sz="3300" spc="235" dirty="0" err="1">
                <a:latin typeface="Times New Roman"/>
                <a:cs typeface="Times New Roman"/>
              </a:rPr>
              <a:t>محلية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مع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اعتماد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كبير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على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البيع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عبر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الإنترنت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والتسويق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من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خلال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منصات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التواصل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الاجتماعي</a:t>
            </a:r>
            <a:br>
              <a:rPr lang="en-US" sz="3300" spc="235" dirty="0">
                <a:latin typeface="Times New Roman"/>
              </a:rPr>
            </a:b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ويتميّز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السوق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بتنوّع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الأذواق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وارتفاع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فرص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النمو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للبراندات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الجديدة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التي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تركز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على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الجودة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والتصميم</a:t>
            </a:r>
            <a:r>
              <a:rPr lang="en-US" sz="3300" spc="235" dirty="0">
                <a:latin typeface="Times New Roman"/>
                <a:cs typeface="Times New Roman"/>
              </a:rPr>
              <a:t> </a:t>
            </a:r>
            <a:r>
              <a:rPr lang="en-US" sz="3300" spc="235" dirty="0" err="1">
                <a:latin typeface="Times New Roman"/>
                <a:cs typeface="Times New Roman"/>
              </a:rPr>
              <a:t>العصري</a:t>
            </a:r>
            <a:endParaRPr lang="en-US" sz="3300" spc="235" dirty="0">
              <a:latin typeface="Times New Roman"/>
              <a:ea typeface="Calibri"/>
              <a:cs typeface="Times New Roman"/>
            </a:endParaRPr>
          </a:p>
          <a:p>
            <a:pPr indent="-228600" algn="r" rtl="1">
              <a:spcAft>
                <a:spcPts val="600"/>
              </a:spcAft>
            </a:pPr>
            <a:endParaRPr lang="en-US" sz="3300" spc="235" dirty="0"/>
          </a:p>
          <a:p>
            <a:pPr algn="r" rtl="1"/>
            <a:endParaRPr lang="en-US" sz="3300" dirty="0"/>
          </a:p>
        </p:txBody>
      </p:sp>
      <p:pic>
        <p:nvPicPr>
          <p:cNvPr id="5" name="Picture 4" descr="A notepad and pen next to a computer&#10;&#10;AI-generated content may be incorrect.">
            <a:extLst>
              <a:ext uri="{FF2B5EF4-FFF2-40B4-BE49-F238E27FC236}">
                <a16:creationId xmlns:a16="http://schemas.microsoft.com/office/drawing/2014/main" id="{F0020DCD-7F35-400F-01AE-898609B3B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889" r="13894"/>
          <a:stretch>
            <a:fillRect/>
          </a:stretch>
        </p:blipFill>
        <p:spPr>
          <a:xfrm>
            <a:off x="11513487" y="3140964"/>
            <a:ext cx="5911596" cy="6144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BD55D-9CB5-8627-B21B-0F12F8384D2E}"/>
              </a:ext>
            </a:extLst>
          </p:cNvPr>
          <p:cNvSpPr txBox="1"/>
          <p:nvPr/>
        </p:nvSpPr>
        <p:spPr>
          <a:xfrm>
            <a:off x="14993007" y="9085677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picpedia.org/post-it-note/m/market-research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12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7F31D-545D-EAC1-36D1-87A373EFA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039" y="1112086"/>
            <a:ext cx="6896621" cy="2424305"/>
          </a:xfrm>
        </p:spPr>
        <p:txBody>
          <a:bodyPr anchor="b">
            <a:normAutofit/>
          </a:bodyPr>
          <a:lstStyle/>
          <a:p>
            <a:r>
              <a:rPr lang="en-US" sz="4800" b="1" dirty="0"/>
              <a:t>🧭 </a:t>
            </a:r>
            <a:r>
              <a:rPr lang="ar-EG" sz="4800" b="1" dirty="0"/>
              <a:t>اتجاهات السوق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E58ED-BDDB-7912-345E-75477E9CF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039" y="3800214"/>
            <a:ext cx="6896619" cy="5171748"/>
          </a:xfrm>
        </p:spPr>
        <p:txBody>
          <a:bodyPr anchor="t">
            <a:normAutofit/>
          </a:bodyPr>
          <a:lstStyle/>
          <a:p>
            <a:pPr marL="0" indent="0" algn="r" rtl="1">
              <a:buNone/>
            </a:pPr>
            <a:r>
              <a:rPr lang="ar-EG" sz="3000" dirty="0"/>
              <a:t>يميل السوق حاليًا نحو السكارفات المطبوعة ذات التصاميم الجذّابة والمبتكرة، مثل:</a:t>
            </a:r>
          </a:p>
          <a:p>
            <a:pPr algn="r" rtl="1"/>
            <a:r>
              <a:rPr lang="ar-EG" sz="3000" b="1" dirty="0"/>
              <a:t>النقوش الزهريّة والنباتيّة</a:t>
            </a:r>
          </a:p>
          <a:p>
            <a:pPr algn="r" rtl="1"/>
            <a:r>
              <a:rPr lang="ar-EG" sz="3000" b="1" dirty="0"/>
              <a:t>التصاميم الهندسية والعصرية</a:t>
            </a:r>
          </a:p>
          <a:p>
            <a:pPr algn="r" rtl="1"/>
            <a:r>
              <a:rPr lang="ar-EG" sz="3000" b="1" dirty="0"/>
              <a:t>المزج بين الكلاسيكي والمعاصر</a:t>
            </a:r>
          </a:p>
          <a:p>
            <a:pPr marL="0" indent="0" algn="r" rtl="1">
              <a:buNone/>
            </a:pPr>
            <a:r>
              <a:rPr lang="ar-EG" sz="3000" dirty="0"/>
              <a:t>المستهلكون أصبحوا يفضّلون التصاميم الملفتة والمميّزة بدلًا من الألوان السادة أو البسيطة فقط.</a:t>
            </a:r>
          </a:p>
          <a:p>
            <a:pPr marL="0" indent="0" algn="r" rtl="1">
              <a:buNone/>
            </a:pPr>
            <a:endParaRPr lang="en-US" sz="3000" dirty="0"/>
          </a:p>
        </p:txBody>
      </p:sp>
      <p:pic>
        <p:nvPicPr>
          <p:cNvPr id="13" name="Picture 12" descr="A close up of a pen&#10;&#10;AI-generated content may be incorrect.">
            <a:extLst>
              <a:ext uri="{FF2B5EF4-FFF2-40B4-BE49-F238E27FC236}">
                <a16:creationId xmlns:a16="http://schemas.microsoft.com/office/drawing/2014/main" id="{855F2937-D591-8B9E-AB2F-691D10A69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4001" y="2963853"/>
            <a:ext cx="7978593" cy="424667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537" y="10106632"/>
            <a:ext cx="18310799" cy="185045"/>
            <a:chOff x="-5025" y="6737718"/>
            <a:chExt cx="12207200" cy="12336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59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A119A-3C94-6B5A-3814-39975518A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39" y="357808"/>
            <a:ext cx="16527780" cy="2151623"/>
          </a:xfrm>
        </p:spPr>
        <p:txBody>
          <a:bodyPr anchor="b">
            <a:normAutofit/>
          </a:bodyPr>
          <a:lstStyle/>
          <a:p>
            <a:pPr rtl="1"/>
            <a:r>
              <a:rPr lang="ar-EG" sz="8100" b="1"/>
              <a:t>⚔️ المنافسين </a:t>
            </a:r>
            <a:r>
              <a:rPr lang="en-US" sz="8100" b="1"/>
              <a:t>Benchmark</a:t>
            </a:r>
            <a:endParaRPr lang="en-US" sz="810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8739" y="2522316"/>
            <a:ext cx="16459200" cy="27432"/>
          </a:xfrm>
          <a:custGeom>
            <a:avLst/>
            <a:gdLst>
              <a:gd name="connsiteX0" fmla="*/ 0 w 16459200"/>
              <a:gd name="connsiteY0" fmla="*/ 0 h 27432"/>
              <a:gd name="connsiteX1" fmla="*/ 192024 w 16459200"/>
              <a:gd name="connsiteY1" fmla="*/ 0 h 27432"/>
              <a:gd name="connsiteX2" fmla="*/ 1042416 w 16459200"/>
              <a:gd name="connsiteY2" fmla="*/ 0 h 27432"/>
              <a:gd name="connsiteX3" fmla="*/ 1728216 w 16459200"/>
              <a:gd name="connsiteY3" fmla="*/ 0 h 27432"/>
              <a:gd name="connsiteX4" fmla="*/ 1920240 w 16459200"/>
              <a:gd name="connsiteY4" fmla="*/ 0 h 27432"/>
              <a:gd name="connsiteX5" fmla="*/ 2441448 w 16459200"/>
              <a:gd name="connsiteY5" fmla="*/ 0 h 27432"/>
              <a:gd name="connsiteX6" fmla="*/ 2798064 w 16459200"/>
              <a:gd name="connsiteY6" fmla="*/ 0 h 27432"/>
              <a:gd name="connsiteX7" fmla="*/ 3648456 w 16459200"/>
              <a:gd name="connsiteY7" fmla="*/ 0 h 27432"/>
              <a:gd name="connsiteX8" fmla="*/ 4005072 w 16459200"/>
              <a:gd name="connsiteY8" fmla="*/ 0 h 27432"/>
              <a:gd name="connsiteX9" fmla="*/ 5020056 w 16459200"/>
              <a:gd name="connsiteY9" fmla="*/ 0 h 27432"/>
              <a:gd name="connsiteX10" fmla="*/ 5212080 w 16459200"/>
              <a:gd name="connsiteY10" fmla="*/ 0 h 27432"/>
              <a:gd name="connsiteX11" fmla="*/ 5568696 w 16459200"/>
              <a:gd name="connsiteY11" fmla="*/ 0 h 27432"/>
              <a:gd name="connsiteX12" fmla="*/ 6089904 w 16459200"/>
              <a:gd name="connsiteY12" fmla="*/ 0 h 27432"/>
              <a:gd name="connsiteX13" fmla="*/ 6611112 w 16459200"/>
              <a:gd name="connsiteY13" fmla="*/ 0 h 27432"/>
              <a:gd name="connsiteX14" fmla="*/ 7461504 w 16459200"/>
              <a:gd name="connsiteY14" fmla="*/ 0 h 27432"/>
              <a:gd name="connsiteX15" fmla="*/ 8476488 w 16459200"/>
              <a:gd name="connsiteY15" fmla="*/ 0 h 27432"/>
              <a:gd name="connsiteX16" fmla="*/ 9326880 w 16459200"/>
              <a:gd name="connsiteY16" fmla="*/ 0 h 27432"/>
              <a:gd name="connsiteX17" fmla="*/ 9683496 w 16459200"/>
              <a:gd name="connsiteY17" fmla="*/ 0 h 27432"/>
              <a:gd name="connsiteX18" fmla="*/ 9875520 w 16459200"/>
              <a:gd name="connsiteY18" fmla="*/ 0 h 27432"/>
              <a:gd name="connsiteX19" fmla="*/ 10067544 w 16459200"/>
              <a:gd name="connsiteY19" fmla="*/ 0 h 27432"/>
              <a:gd name="connsiteX20" fmla="*/ 10424160 w 16459200"/>
              <a:gd name="connsiteY20" fmla="*/ 0 h 27432"/>
              <a:gd name="connsiteX21" fmla="*/ 10945368 w 16459200"/>
              <a:gd name="connsiteY21" fmla="*/ 0 h 27432"/>
              <a:gd name="connsiteX22" fmla="*/ 11795760 w 16459200"/>
              <a:gd name="connsiteY22" fmla="*/ 0 h 27432"/>
              <a:gd name="connsiteX23" fmla="*/ 12152376 w 16459200"/>
              <a:gd name="connsiteY23" fmla="*/ 0 h 27432"/>
              <a:gd name="connsiteX24" fmla="*/ 12838176 w 16459200"/>
              <a:gd name="connsiteY24" fmla="*/ 0 h 27432"/>
              <a:gd name="connsiteX25" fmla="*/ 13853160 w 16459200"/>
              <a:gd name="connsiteY25" fmla="*/ 0 h 27432"/>
              <a:gd name="connsiteX26" fmla="*/ 14209776 w 16459200"/>
              <a:gd name="connsiteY26" fmla="*/ 0 h 27432"/>
              <a:gd name="connsiteX27" fmla="*/ 14895576 w 16459200"/>
              <a:gd name="connsiteY27" fmla="*/ 0 h 27432"/>
              <a:gd name="connsiteX28" fmla="*/ 15581376 w 16459200"/>
              <a:gd name="connsiteY28" fmla="*/ 0 h 27432"/>
              <a:gd name="connsiteX29" fmla="*/ 15773400 w 16459200"/>
              <a:gd name="connsiteY29" fmla="*/ 0 h 27432"/>
              <a:gd name="connsiteX30" fmla="*/ 16459200 w 16459200"/>
              <a:gd name="connsiteY30" fmla="*/ 0 h 27432"/>
              <a:gd name="connsiteX31" fmla="*/ 16459200 w 16459200"/>
              <a:gd name="connsiteY31" fmla="*/ 27432 h 27432"/>
              <a:gd name="connsiteX32" fmla="*/ 15444216 w 16459200"/>
              <a:gd name="connsiteY32" fmla="*/ 27432 h 27432"/>
              <a:gd name="connsiteX33" fmla="*/ 15087600 w 16459200"/>
              <a:gd name="connsiteY33" fmla="*/ 27432 h 27432"/>
              <a:gd name="connsiteX34" fmla="*/ 14401800 w 16459200"/>
              <a:gd name="connsiteY34" fmla="*/ 27432 h 27432"/>
              <a:gd name="connsiteX35" fmla="*/ 13551408 w 16459200"/>
              <a:gd name="connsiteY35" fmla="*/ 27432 h 27432"/>
              <a:gd name="connsiteX36" fmla="*/ 13030200 w 16459200"/>
              <a:gd name="connsiteY36" fmla="*/ 27432 h 27432"/>
              <a:gd name="connsiteX37" fmla="*/ 12179808 w 16459200"/>
              <a:gd name="connsiteY37" fmla="*/ 27432 h 27432"/>
              <a:gd name="connsiteX38" fmla="*/ 11329416 w 16459200"/>
              <a:gd name="connsiteY38" fmla="*/ 27432 h 27432"/>
              <a:gd name="connsiteX39" fmla="*/ 10479024 w 16459200"/>
              <a:gd name="connsiteY39" fmla="*/ 27432 h 27432"/>
              <a:gd name="connsiteX40" fmla="*/ 9793224 w 16459200"/>
              <a:gd name="connsiteY40" fmla="*/ 27432 h 27432"/>
              <a:gd name="connsiteX41" fmla="*/ 9436608 w 16459200"/>
              <a:gd name="connsiteY41" fmla="*/ 27432 h 27432"/>
              <a:gd name="connsiteX42" fmla="*/ 9079992 w 16459200"/>
              <a:gd name="connsiteY42" fmla="*/ 27432 h 27432"/>
              <a:gd name="connsiteX43" fmla="*/ 8229600 w 16459200"/>
              <a:gd name="connsiteY43" fmla="*/ 27432 h 27432"/>
              <a:gd name="connsiteX44" fmla="*/ 7543800 w 16459200"/>
              <a:gd name="connsiteY44" fmla="*/ 27432 h 27432"/>
              <a:gd name="connsiteX45" fmla="*/ 7187184 w 16459200"/>
              <a:gd name="connsiteY45" fmla="*/ 27432 h 27432"/>
              <a:gd name="connsiteX46" fmla="*/ 6830568 w 16459200"/>
              <a:gd name="connsiteY46" fmla="*/ 27432 h 27432"/>
              <a:gd name="connsiteX47" fmla="*/ 6473952 w 16459200"/>
              <a:gd name="connsiteY47" fmla="*/ 27432 h 27432"/>
              <a:gd name="connsiteX48" fmla="*/ 5788152 w 16459200"/>
              <a:gd name="connsiteY48" fmla="*/ 27432 h 27432"/>
              <a:gd name="connsiteX49" fmla="*/ 5431536 w 16459200"/>
              <a:gd name="connsiteY49" fmla="*/ 27432 h 27432"/>
              <a:gd name="connsiteX50" fmla="*/ 4910328 w 16459200"/>
              <a:gd name="connsiteY50" fmla="*/ 27432 h 27432"/>
              <a:gd name="connsiteX51" fmla="*/ 4389120 w 16459200"/>
              <a:gd name="connsiteY51" fmla="*/ 27432 h 27432"/>
              <a:gd name="connsiteX52" fmla="*/ 3374136 w 16459200"/>
              <a:gd name="connsiteY52" fmla="*/ 27432 h 27432"/>
              <a:gd name="connsiteX53" fmla="*/ 2852928 w 16459200"/>
              <a:gd name="connsiteY53" fmla="*/ 27432 h 27432"/>
              <a:gd name="connsiteX54" fmla="*/ 2331720 w 16459200"/>
              <a:gd name="connsiteY54" fmla="*/ 27432 h 27432"/>
              <a:gd name="connsiteX55" fmla="*/ 1316736 w 16459200"/>
              <a:gd name="connsiteY55" fmla="*/ 27432 h 27432"/>
              <a:gd name="connsiteX56" fmla="*/ 1124712 w 16459200"/>
              <a:gd name="connsiteY56" fmla="*/ 27432 h 27432"/>
              <a:gd name="connsiteX57" fmla="*/ 0 w 16459200"/>
              <a:gd name="connsiteY57" fmla="*/ 27432 h 27432"/>
              <a:gd name="connsiteX58" fmla="*/ 0 w 16459200"/>
              <a:gd name="connsiteY5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6459200" h="27432" fill="none" extrusionOk="0">
                <a:moveTo>
                  <a:pt x="0" y="0"/>
                </a:moveTo>
                <a:cubicBezTo>
                  <a:pt x="47956" y="-7424"/>
                  <a:pt x="130909" y="-3461"/>
                  <a:pt x="192024" y="0"/>
                </a:cubicBezTo>
                <a:cubicBezTo>
                  <a:pt x="253139" y="3461"/>
                  <a:pt x="713864" y="27473"/>
                  <a:pt x="1042416" y="0"/>
                </a:cubicBezTo>
                <a:cubicBezTo>
                  <a:pt x="1370968" y="-27473"/>
                  <a:pt x="1433592" y="6590"/>
                  <a:pt x="1728216" y="0"/>
                </a:cubicBezTo>
                <a:cubicBezTo>
                  <a:pt x="2022840" y="-6590"/>
                  <a:pt x="1862554" y="2847"/>
                  <a:pt x="1920240" y="0"/>
                </a:cubicBezTo>
                <a:cubicBezTo>
                  <a:pt x="1977926" y="-2847"/>
                  <a:pt x="2325911" y="-6884"/>
                  <a:pt x="2441448" y="0"/>
                </a:cubicBezTo>
                <a:cubicBezTo>
                  <a:pt x="2556985" y="6884"/>
                  <a:pt x="2631822" y="6977"/>
                  <a:pt x="2798064" y="0"/>
                </a:cubicBezTo>
                <a:cubicBezTo>
                  <a:pt x="2964306" y="-6977"/>
                  <a:pt x="3274078" y="-12213"/>
                  <a:pt x="3648456" y="0"/>
                </a:cubicBezTo>
                <a:cubicBezTo>
                  <a:pt x="4022834" y="12213"/>
                  <a:pt x="3857573" y="-925"/>
                  <a:pt x="4005072" y="0"/>
                </a:cubicBezTo>
                <a:cubicBezTo>
                  <a:pt x="4152571" y="925"/>
                  <a:pt x="4671117" y="36098"/>
                  <a:pt x="5020056" y="0"/>
                </a:cubicBezTo>
                <a:cubicBezTo>
                  <a:pt x="5368995" y="-36098"/>
                  <a:pt x="5129234" y="2763"/>
                  <a:pt x="5212080" y="0"/>
                </a:cubicBezTo>
                <a:cubicBezTo>
                  <a:pt x="5294926" y="-2763"/>
                  <a:pt x="5456351" y="-1340"/>
                  <a:pt x="5568696" y="0"/>
                </a:cubicBezTo>
                <a:cubicBezTo>
                  <a:pt x="5681041" y="1340"/>
                  <a:pt x="5957028" y="11791"/>
                  <a:pt x="6089904" y="0"/>
                </a:cubicBezTo>
                <a:cubicBezTo>
                  <a:pt x="6222780" y="-11791"/>
                  <a:pt x="6485557" y="8010"/>
                  <a:pt x="6611112" y="0"/>
                </a:cubicBezTo>
                <a:cubicBezTo>
                  <a:pt x="6736667" y="-8010"/>
                  <a:pt x="7207166" y="34517"/>
                  <a:pt x="7461504" y="0"/>
                </a:cubicBezTo>
                <a:cubicBezTo>
                  <a:pt x="7715842" y="-34517"/>
                  <a:pt x="7997652" y="4727"/>
                  <a:pt x="8476488" y="0"/>
                </a:cubicBezTo>
                <a:cubicBezTo>
                  <a:pt x="8955324" y="-4727"/>
                  <a:pt x="9009263" y="-31226"/>
                  <a:pt x="9326880" y="0"/>
                </a:cubicBezTo>
                <a:cubicBezTo>
                  <a:pt x="9644497" y="31226"/>
                  <a:pt x="9567141" y="-14781"/>
                  <a:pt x="9683496" y="0"/>
                </a:cubicBezTo>
                <a:cubicBezTo>
                  <a:pt x="9799851" y="14781"/>
                  <a:pt x="9804032" y="8468"/>
                  <a:pt x="9875520" y="0"/>
                </a:cubicBezTo>
                <a:cubicBezTo>
                  <a:pt x="9947008" y="-8468"/>
                  <a:pt x="9977677" y="-8510"/>
                  <a:pt x="10067544" y="0"/>
                </a:cubicBezTo>
                <a:cubicBezTo>
                  <a:pt x="10157411" y="8510"/>
                  <a:pt x="10259211" y="-4808"/>
                  <a:pt x="10424160" y="0"/>
                </a:cubicBezTo>
                <a:cubicBezTo>
                  <a:pt x="10589109" y="4808"/>
                  <a:pt x="10698874" y="12995"/>
                  <a:pt x="10945368" y="0"/>
                </a:cubicBezTo>
                <a:cubicBezTo>
                  <a:pt x="11191862" y="-12995"/>
                  <a:pt x="11497620" y="30979"/>
                  <a:pt x="11795760" y="0"/>
                </a:cubicBezTo>
                <a:cubicBezTo>
                  <a:pt x="12093900" y="-30979"/>
                  <a:pt x="12033359" y="17306"/>
                  <a:pt x="12152376" y="0"/>
                </a:cubicBezTo>
                <a:cubicBezTo>
                  <a:pt x="12271393" y="-17306"/>
                  <a:pt x="12698740" y="-6151"/>
                  <a:pt x="12838176" y="0"/>
                </a:cubicBezTo>
                <a:cubicBezTo>
                  <a:pt x="12977612" y="6151"/>
                  <a:pt x="13351157" y="-21667"/>
                  <a:pt x="13853160" y="0"/>
                </a:cubicBezTo>
                <a:cubicBezTo>
                  <a:pt x="14355163" y="21667"/>
                  <a:pt x="14035345" y="-172"/>
                  <a:pt x="14209776" y="0"/>
                </a:cubicBezTo>
                <a:cubicBezTo>
                  <a:pt x="14384207" y="172"/>
                  <a:pt x="14629222" y="-31393"/>
                  <a:pt x="14895576" y="0"/>
                </a:cubicBezTo>
                <a:cubicBezTo>
                  <a:pt x="15161930" y="31393"/>
                  <a:pt x="15418721" y="3319"/>
                  <a:pt x="15581376" y="0"/>
                </a:cubicBezTo>
                <a:cubicBezTo>
                  <a:pt x="15744031" y="-3319"/>
                  <a:pt x="15695632" y="-9543"/>
                  <a:pt x="15773400" y="0"/>
                </a:cubicBezTo>
                <a:cubicBezTo>
                  <a:pt x="15851168" y="9543"/>
                  <a:pt x="16150974" y="-26032"/>
                  <a:pt x="16459200" y="0"/>
                </a:cubicBezTo>
                <a:cubicBezTo>
                  <a:pt x="16459222" y="9322"/>
                  <a:pt x="16459920" y="14106"/>
                  <a:pt x="16459200" y="27432"/>
                </a:cubicBezTo>
                <a:cubicBezTo>
                  <a:pt x="16249330" y="65783"/>
                  <a:pt x="15931504" y="34569"/>
                  <a:pt x="15444216" y="27432"/>
                </a:cubicBezTo>
                <a:cubicBezTo>
                  <a:pt x="14956928" y="20295"/>
                  <a:pt x="15245263" y="43793"/>
                  <a:pt x="15087600" y="27432"/>
                </a:cubicBezTo>
                <a:cubicBezTo>
                  <a:pt x="14929937" y="11071"/>
                  <a:pt x="14595147" y="61679"/>
                  <a:pt x="14401800" y="27432"/>
                </a:cubicBezTo>
                <a:cubicBezTo>
                  <a:pt x="14208453" y="-6815"/>
                  <a:pt x="13937267" y="-2756"/>
                  <a:pt x="13551408" y="27432"/>
                </a:cubicBezTo>
                <a:cubicBezTo>
                  <a:pt x="13165549" y="57620"/>
                  <a:pt x="13244142" y="31152"/>
                  <a:pt x="13030200" y="27432"/>
                </a:cubicBezTo>
                <a:cubicBezTo>
                  <a:pt x="12816258" y="23712"/>
                  <a:pt x="12596900" y="37491"/>
                  <a:pt x="12179808" y="27432"/>
                </a:cubicBezTo>
                <a:cubicBezTo>
                  <a:pt x="11762716" y="17373"/>
                  <a:pt x="11577023" y="27593"/>
                  <a:pt x="11329416" y="27432"/>
                </a:cubicBezTo>
                <a:cubicBezTo>
                  <a:pt x="11081809" y="27271"/>
                  <a:pt x="10723385" y="19623"/>
                  <a:pt x="10479024" y="27432"/>
                </a:cubicBezTo>
                <a:cubicBezTo>
                  <a:pt x="10234663" y="35241"/>
                  <a:pt x="9989517" y="31460"/>
                  <a:pt x="9793224" y="27432"/>
                </a:cubicBezTo>
                <a:cubicBezTo>
                  <a:pt x="9596931" y="23404"/>
                  <a:pt x="9533524" y="22036"/>
                  <a:pt x="9436608" y="27432"/>
                </a:cubicBezTo>
                <a:cubicBezTo>
                  <a:pt x="9339692" y="32828"/>
                  <a:pt x="9173466" y="18472"/>
                  <a:pt x="9079992" y="27432"/>
                </a:cubicBezTo>
                <a:cubicBezTo>
                  <a:pt x="8986518" y="36392"/>
                  <a:pt x="8593794" y="42926"/>
                  <a:pt x="8229600" y="27432"/>
                </a:cubicBezTo>
                <a:cubicBezTo>
                  <a:pt x="7865406" y="11938"/>
                  <a:pt x="7848302" y="3496"/>
                  <a:pt x="7543800" y="27432"/>
                </a:cubicBezTo>
                <a:cubicBezTo>
                  <a:pt x="7239298" y="51368"/>
                  <a:pt x="7267744" y="29308"/>
                  <a:pt x="7187184" y="27432"/>
                </a:cubicBezTo>
                <a:cubicBezTo>
                  <a:pt x="7106624" y="25556"/>
                  <a:pt x="6904393" y="10681"/>
                  <a:pt x="6830568" y="27432"/>
                </a:cubicBezTo>
                <a:cubicBezTo>
                  <a:pt x="6756743" y="44183"/>
                  <a:pt x="6651191" y="39884"/>
                  <a:pt x="6473952" y="27432"/>
                </a:cubicBezTo>
                <a:cubicBezTo>
                  <a:pt x="6296713" y="14980"/>
                  <a:pt x="6119980" y="24308"/>
                  <a:pt x="5788152" y="27432"/>
                </a:cubicBezTo>
                <a:cubicBezTo>
                  <a:pt x="5456324" y="30556"/>
                  <a:pt x="5529306" y="26210"/>
                  <a:pt x="5431536" y="27432"/>
                </a:cubicBezTo>
                <a:cubicBezTo>
                  <a:pt x="5333766" y="28654"/>
                  <a:pt x="5016672" y="6571"/>
                  <a:pt x="4910328" y="27432"/>
                </a:cubicBezTo>
                <a:cubicBezTo>
                  <a:pt x="4803984" y="48293"/>
                  <a:pt x="4553431" y="43362"/>
                  <a:pt x="4389120" y="27432"/>
                </a:cubicBezTo>
                <a:cubicBezTo>
                  <a:pt x="4224809" y="11502"/>
                  <a:pt x="3616062" y="38135"/>
                  <a:pt x="3374136" y="27432"/>
                </a:cubicBezTo>
                <a:cubicBezTo>
                  <a:pt x="3132210" y="16729"/>
                  <a:pt x="3042843" y="45542"/>
                  <a:pt x="2852928" y="27432"/>
                </a:cubicBezTo>
                <a:cubicBezTo>
                  <a:pt x="2663013" y="9322"/>
                  <a:pt x="2455267" y="47011"/>
                  <a:pt x="2331720" y="27432"/>
                </a:cubicBezTo>
                <a:cubicBezTo>
                  <a:pt x="2208173" y="7853"/>
                  <a:pt x="1589346" y="70708"/>
                  <a:pt x="1316736" y="27432"/>
                </a:cubicBezTo>
                <a:cubicBezTo>
                  <a:pt x="1044126" y="-15844"/>
                  <a:pt x="1186720" y="35239"/>
                  <a:pt x="1124712" y="27432"/>
                </a:cubicBezTo>
                <a:cubicBezTo>
                  <a:pt x="1062704" y="19625"/>
                  <a:pt x="503031" y="33212"/>
                  <a:pt x="0" y="27432"/>
                </a:cubicBezTo>
                <a:cubicBezTo>
                  <a:pt x="-1295" y="16310"/>
                  <a:pt x="-432" y="13385"/>
                  <a:pt x="0" y="0"/>
                </a:cubicBezTo>
                <a:close/>
              </a:path>
              <a:path w="16459200" h="27432" stroke="0" extrusionOk="0">
                <a:moveTo>
                  <a:pt x="0" y="0"/>
                </a:moveTo>
                <a:cubicBezTo>
                  <a:pt x="169209" y="4271"/>
                  <a:pt x="248605" y="9913"/>
                  <a:pt x="356616" y="0"/>
                </a:cubicBezTo>
                <a:cubicBezTo>
                  <a:pt x="464627" y="-9913"/>
                  <a:pt x="484749" y="7422"/>
                  <a:pt x="548640" y="0"/>
                </a:cubicBezTo>
                <a:cubicBezTo>
                  <a:pt x="612531" y="-7422"/>
                  <a:pt x="809859" y="-22"/>
                  <a:pt x="905256" y="0"/>
                </a:cubicBezTo>
                <a:cubicBezTo>
                  <a:pt x="1000653" y="22"/>
                  <a:pt x="1309175" y="26161"/>
                  <a:pt x="1591056" y="0"/>
                </a:cubicBezTo>
                <a:cubicBezTo>
                  <a:pt x="1872937" y="-26161"/>
                  <a:pt x="2030413" y="-34546"/>
                  <a:pt x="2441448" y="0"/>
                </a:cubicBezTo>
                <a:cubicBezTo>
                  <a:pt x="2852483" y="34546"/>
                  <a:pt x="3014836" y="32798"/>
                  <a:pt x="3456432" y="0"/>
                </a:cubicBezTo>
                <a:cubicBezTo>
                  <a:pt x="3898028" y="-32798"/>
                  <a:pt x="4190634" y="34192"/>
                  <a:pt x="4471416" y="0"/>
                </a:cubicBezTo>
                <a:cubicBezTo>
                  <a:pt x="4752198" y="-34192"/>
                  <a:pt x="4816290" y="10056"/>
                  <a:pt x="4992624" y="0"/>
                </a:cubicBezTo>
                <a:cubicBezTo>
                  <a:pt x="5168958" y="-10056"/>
                  <a:pt x="5425571" y="37166"/>
                  <a:pt x="5843016" y="0"/>
                </a:cubicBezTo>
                <a:cubicBezTo>
                  <a:pt x="6260461" y="-37166"/>
                  <a:pt x="6243365" y="-11909"/>
                  <a:pt x="6528816" y="0"/>
                </a:cubicBezTo>
                <a:cubicBezTo>
                  <a:pt x="6814267" y="11909"/>
                  <a:pt x="6865850" y="-3059"/>
                  <a:pt x="7050024" y="0"/>
                </a:cubicBezTo>
                <a:cubicBezTo>
                  <a:pt x="7234198" y="3059"/>
                  <a:pt x="7529059" y="-29032"/>
                  <a:pt x="7900416" y="0"/>
                </a:cubicBezTo>
                <a:cubicBezTo>
                  <a:pt x="8271773" y="29032"/>
                  <a:pt x="8040284" y="2293"/>
                  <a:pt x="8092440" y="0"/>
                </a:cubicBezTo>
                <a:cubicBezTo>
                  <a:pt x="8144596" y="-2293"/>
                  <a:pt x="8377772" y="18969"/>
                  <a:pt x="8613648" y="0"/>
                </a:cubicBezTo>
                <a:cubicBezTo>
                  <a:pt x="8849524" y="-18969"/>
                  <a:pt x="9039253" y="20479"/>
                  <a:pt x="9299448" y="0"/>
                </a:cubicBezTo>
                <a:cubicBezTo>
                  <a:pt x="9559643" y="-20479"/>
                  <a:pt x="9864452" y="14915"/>
                  <a:pt x="10149840" y="0"/>
                </a:cubicBezTo>
                <a:cubicBezTo>
                  <a:pt x="10435228" y="-14915"/>
                  <a:pt x="10504375" y="14787"/>
                  <a:pt x="10835640" y="0"/>
                </a:cubicBezTo>
                <a:cubicBezTo>
                  <a:pt x="11166905" y="-14787"/>
                  <a:pt x="11598715" y="31089"/>
                  <a:pt x="11850624" y="0"/>
                </a:cubicBezTo>
                <a:cubicBezTo>
                  <a:pt x="12102533" y="-31089"/>
                  <a:pt x="11992592" y="4447"/>
                  <a:pt x="12042648" y="0"/>
                </a:cubicBezTo>
                <a:cubicBezTo>
                  <a:pt x="12092704" y="-4447"/>
                  <a:pt x="12426578" y="2532"/>
                  <a:pt x="12728448" y="0"/>
                </a:cubicBezTo>
                <a:cubicBezTo>
                  <a:pt x="13030318" y="-2532"/>
                  <a:pt x="12877528" y="-7149"/>
                  <a:pt x="12920472" y="0"/>
                </a:cubicBezTo>
                <a:cubicBezTo>
                  <a:pt x="12963416" y="7149"/>
                  <a:pt x="13485109" y="-36483"/>
                  <a:pt x="13935456" y="0"/>
                </a:cubicBezTo>
                <a:cubicBezTo>
                  <a:pt x="14385803" y="36483"/>
                  <a:pt x="14219125" y="12279"/>
                  <a:pt x="14292072" y="0"/>
                </a:cubicBezTo>
                <a:cubicBezTo>
                  <a:pt x="14365019" y="-12279"/>
                  <a:pt x="14443877" y="8821"/>
                  <a:pt x="14484096" y="0"/>
                </a:cubicBezTo>
                <a:cubicBezTo>
                  <a:pt x="14524315" y="-8821"/>
                  <a:pt x="14905426" y="-30068"/>
                  <a:pt x="15169896" y="0"/>
                </a:cubicBezTo>
                <a:cubicBezTo>
                  <a:pt x="15434366" y="30068"/>
                  <a:pt x="15424434" y="12479"/>
                  <a:pt x="15526512" y="0"/>
                </a:cubicBezTo>
                <a:cubicBezTo>
                  <a:pt x="15628590" y="-12479"/>
                  <a:pt x="16062010" y="-12069"/>
                  <a:pt x="16459200" y="0"/>
                </a:cubicBezTo>
                <a:cubicBezTo>
                  <a:pt x="16459049" y="7706"/>
                  <a:pt x="16460087" y="13931"/>
                  <a:pt x="16459200" y="27432"/>
                </a:cubicBezTo>
                <a:cubicBezTo>
                  <a:pt x="16315339" y="20935"/>
                  <a:pt x="16231909" y="42819"/>
                  <a:pt x="16102584" y="27432"/>
                </a:cubicBezTo>
                <a:cubicBezTo>
                  <a:pt x="15973259" y="12045"/>
                  <a:pt x="15580560" y="51242"/>
                  <a:pt x="15416784" y="27432"/>
                </a:cubicBezTo>
                <a:cubicBezTo>
                  <a:pt x="15253008" y="3622"/>
                  <a:pt x="15181626" y="26334"/>
                  <a:pt x="15060168" y="27432"/>
                </a:cubicBezTo>
                <a:cubicBezTo>
                  <a:pt x="14938710" y="28530"/>
                  <a:pt x="14400846" y="21299"/>
                  <a:pt x="14209776" y="27432"/>
                </a:cubicBezTo>
                <a:cubicBezTo>
                  <a:pt x="14018706" y="33565"/>
                  <a:pt x="13805385" y="48505"/>
                  <a:pt x="13688568" y="27432"/>
                </a:cubicBezTo>
                <a:cubicBezTo>
                  <a:pt x="13571751" y="6359"/>
                  <a:pt x="13472548" y="26552"/>
                  <a:pt x="13331952" y="27432"/>
                </a:cubicBezTo>
                <a:cubicBezTo>
                  <a:pt x="13191356" y="28312"/>
                  <a:pt x="13234055" y="20883"/>
                  <a:pt x="13139928" y="27432"/>
                </a:cubicBezTo>
                <a:cubicBezTo>
                  <a:pt x="13045801" y="33981"/>
                  <a:pt x="12707747" y="18669"/>
                  <a:pt x="12454128" y="27432"/>
                </a:cubicBezTo>
                <a:cubicBezTo>
                  <a:pt x="12200509" y="36195"/>
                  <a:pt x="11974339" y="1821"/>
                  <a:pt x="11603736" y="27432"/>
                </a:cubicBezTo>
                <a:cubicBezTo>
                  <a:pt x="11233133" y="53043"/>
                  <a:pt x="11202281" y="15642"/>
                  <a:pt x="10917936" y="27432"/>
                </a:cubicBezTo>
                <a:cubicBezTo>
                  <a:pt x="10633591" y="39222"/>
                  <a:pt x="10351188" y="-7651"/>
                  <a:pt x="9902952" y="27432"/>
                </a:cubicBezTo>
                <a:cubicBezTo>
                  <a:pt x="9454716" y="62515"/>
                  <a:pt x="9540812" y="35851"/>
                  <a:pt x="9381744" y="27432"/>
                </a:cubicBezTo>
                <a:cubicBezTo>
                  <a:pt x="9222676" y="19013"/>
                  <a:pt x="9279274" y="24639"/>
                  <a:pt x="9189720" y="27432"/>
                </a:cubicBezTo>
                <a:cubicBezTo>
                  <a:pt x="9100166" y="30225"/>
                  <a:pt x="9040114" y="24993"/>
                  <a:pt x="8997696" y="27432"/>
                </a:cubicBezTo>
                <a:cubicBezTo>
                  <a:pt x="8955278" y="29871"/>
                  <a:pt x="8568270" y="-9750"/>
                  <a:pt x="8147304" y="27432"/>
                </a:cubicBezTo>
                <a:cubicBezTo>
                  <a:pt x="7726338" y="64614"/>
                  <a:pt x="7756575" y="58097"/>
                  <a:pt x="7461504" y="27432"/>
                </a:cubicBezTo>
                <a:cubicBezTo>
                  <a:pt x="7166433" y="-3233"/>
                  <a:pt x="6691777" y="23003"/>
                  <a:pt x="6446520" y="27432"/>
                </a:cubicBezTo>
                <a:cubicBezTo>
                  <a:pt x="6201263" y="31861"/>
                  <a:pt x="6055564" y="5822"/>
                  <a:pt x="5760720" y="27432"/>
                </a:cubicBezTo>
                <a:cubicBezTo>
                  <a:pt x="5465876" y="49042"/>
                  <a:pt x="5182562" y="-15037"/>
                  <a:pt x="4910328" y="27432"/>
                </a:cubicBezTo>
                <a:cubicBezTo>
                  <a:pt x="4638094" y="69901"/>
                  <a:pt x="4524349" y="1902"/>
                  <a:pt x="4224528" y="27432"/>
                </a:cubicBezTo>
                <a:cubicBezTo>
                  <a:pt x="3924707" y="52962"/>
                  <a:pt x="3780041" y="5974"/>
                  <a:pt x="3538728" y="27432"/>
                </a:cubicBezTo>
                <a:cubicBezTo>
                  <a:pt x="3297415" y="48890"/>
                  <a:pt x="3195183" y="15951"/>
                  <a:pt x="3017520" y="27432"/>
                </a:cubicBezTo>
                <a:cubicBezTo>
                  <a:pt x="2839857" y="38913"/>
                  <a:pt x="2369331" y="20768"/>
                  <a:pt x="2167128" y="27432"/>
                </a:cubicBezTo>
                <a:cubicBezTo>
                  <a:pt x="1964925" y="34096"/>
                  <a:pt x="1784521" y="20363"/>
                  <a:pt x="1481328" y="27432"/>
                </a:cubicBezTo>
                <a:cubicBezTo>
                  <a:pt x="1178135" y="34501"/>
                  <a:pt x="971590" y="55923"/>
                  <a:pt x="630936" y="27432"/>
                </a:cubicBezTo>
                <a:cubicBezTo>
                  <a:pt x="290282" y="-1059"/>
                  <a:pt x="133182" y="8818"/>
                  <a:pt x="0" y="27432"/>
                </a:cubicBezTo>
                <a:cubicBezTo>
                  <a:pt x="-1246" y="21545"/>
                  <a:pt x="-1312" y="12780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59E0D5-681B-5CE1-9997-389DFC8C9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739" y="3106974"/>
            <a:ext cx="10070328" cy="6178758"/>
          </a:xfrm>
        </p:spPr>
        <p:txBody>
          <a:bodyPr anchor="t">
            <a:normAutofit/>
          </a:bodyPr>
          <a:lstStyle/>
          <a:p>
            <a:pPr marL="0" indent="0" algn="r" rtl="1">
              <a:buNone/>
            </a:pPr>
            <a:r>
              <a:rPr lang="ar-EG" sz="3300" dirty="0"/>
              <a:t>يوجد العديد من المنافسين الذين يتمتعون بشعبية واسعة في السوق، مثل:</a:t>
            </a:r>
            <a:br>
              <a:rPr lang="ar-EG" sz="3300" dirty="0"/>
            </a:br>
            <a:r>
              <a:rPr lang="en-US" sz="3300" dirty="0"/>
              <a:t>JoJo Scarf, Scarf Shop, </a:t>
            </a:r>
            <a:r>
              <a:rPr lang="ar-EG" sz="3300" dirty="0"/>
              <a:t>و</a:t>
            </a:r>
            <a:r>
              <a:rPr lang="en-US" sz="3300" dirty="0"/>
              <a:t>Pastel Scarves.</a:t>
            </a:r>
          </a:p>
          <a:p>
            <a:pPr marL="0" indent="0" algn="r" rtl="1">
              <a:buNone/>
            </a:pPr>
            <a:r>
              <a:rPr lang="ar-EG" sz="3300" dirty="0"/>
              <a:t>هؤلاء المنافسون يتميزون بـ:</a:t>
            </a:r>
          </a:p>
          <a:p>
            <a:pPr algn="r" rtl="1"/>
            <a:r>
              <a:rPr lang="ar-EG" sz="3300" b="1" dirty="0"/>
              <a:t>جودة عالية</a:t>
            </a:r>
            <a:r>
              <a:rPr lang="ar-EG" sz="3300" dirty="0"/>
              <a:t> في التصميم والخامات</a:t>
            </a:r>
          </a:p>
          <a:p>
            <a:pPr algn="r" rtl="1"/>
            <a:r>
              <a:rPr lang="ar-EG" sz="3300" b="1" dirty="0"/>
              <a:t>أسعار تنافسية</a:t>
            </a:r>
            <a:endParaRPr lang="ar-EG" sz="3300" dirty="0"/>
          </a:p>
          <a:p>
            <a:pPr algn="r" rtl="1"/>
            <a:r>
              <a:rPr lang="ar-EG" sz="3300" b="1" dirty="0"/>
              <a:t>هوية بصرية قوية</a:t>
            </a:r>
            <a:r>
              <a:rPr lang="ar-EG" sz="3300" dirty="0"/>
              <a:t> وجاذبة للعملاء</a:t>
            </a:r>
          </a:p>
          <a:p>
            <a:pPr algn="r" rtl="1"/>
            <a:endParaRPr lang="en-US" sz="3300" dirty="0"/>
          </a:p>
        </p:txBody>
      </p:sp>
      <p:pic>
        <p:nvPicPr>
          <p:cNvPr id="5" name="Content Placeholder 4" descr="A person standing on a ladder holding a ribbon&#10;&#10;AI-generated content may be incorrect.">
            <a:extLst>
              <a:ext uri="{FF2B5EF4-FFF2-40B4-BE49-F238E27FC236}">
                <a16:creationId xmlns:a16="http://schemas.microsoft.com/office/drawing/2014/main" id="{76A6656B-A002-4377-9B8B-39C9C185CA8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E0D0"/>
              </a:clrFrom>
              <a:clrTo>
                <a:srgbClr val="EDE0D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676" r="30196"/>
          <a:stretch>
            <a:fillRect/>
          </a:stretch>
        </p:blipFill>
        <p:spPr>
          <a:xfrm>
            <a:off x="11513487" y="3140964"/>
            <a:ext cx="5911596" cy="614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8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42F2C-9B50-AE0B-E06D-D3DE738C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ahoma"/>
              </a:rPr>
              <a:t>Buyer Persona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9AF313-7E4B-5E16-5C3F-F0D87A320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943695"/>
              </p:ext>
            </p:extLst>
          </p:nvPr>
        </p:nvGraphicFramePr>
        <p:xfrm>
          <a:off x="685800" y="2738438"/>
          <a:ext cx="16344900" cy="49912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4150">
                  <a:extLst>
                    <a:ext uri="{9D8B030D-6E8A-4147-A177-3AD203B41FA5}">
                      <a16:colId xmlns:a16="http://schemas.microsoft.com/office/drawing/2014/main" val="3458203550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3840065901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1119780842"/>
                    </a:ext>
                  </a:extLst>
                </a:gridCol>
                <a:gridCol w="3028950">
                  <a:extLst>
                    <a:ext uri="{9D8B030D-6E8A-4147-A177-3AD203B41FA5}">
                      <a16:colId xmlns:a16="http://schemas.microsoft.com/office/drawing/2014/main" val="2043216278"/>
                    </a:ext>
                  </a:extLst>
                </a:gridCol>
                <a:gridCol w="2419350">
                  <a:extLst>
                    <a:ext uri="{9D8B030D-6E8A-4147-A177-3AD203B41FA5}">
                      <a16:colId xmlns:a16="http://schemas.microsoft.com/office/drawing/2014/main" val="3142642774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2693538551"/>
                    </a:ext>
                  </a:extLst>
                </a:gridCol>
              </a:tblGrid>
              <a:tr h="1033462">
                <a:tc>
                  <a:txBody>
                    <a:bodyPr/>
                    <a:lstStyle/>
                    <a:p>
                      <a:pPr marL="0" marR="0" lvl="0" indent="0" algn="r" defTabSz="13716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👩‍🎓 </a:t>
                      </a:r>
                      <a:r>
                        <a:rPr lang="ar-EG" b="1" dirty="0"/>
                        <a:t>شخصية العميل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13716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🎯 </a:t>
                      </a:r>
                      <a:r>
                        <a:rPr lang="ar-EG" b="1" dirty="0"/>
                        <a:t>الأهداف</a:t>
                      </a:r>
                    </a:p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13716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💁‍♀️ </a:t>
                      </a:r>
                      <a:r>
                        <a:rPr lang="ar-EG" b="1"/>
                        <a:t>السمات الشخصية</a:t>
                      </a:r>
                    </a:p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13716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EG" b="1"/>
                        <a:t>⚠️ التحديات</a:t>
                      </a:r>
                    </a:p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13716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📱 </a:t>
                      </a:r>
                      <a:r>
                        <a:rPr lang="ar-EG" b="1" dirty="0"/>
                        <a:t>وسائل التواصل الاجتماعي</a:t>
                      </a:r>
                    </a:p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13716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💎 </a:t>
                      </a:r>
                      <a:r>
                        <a:rPr lang="ar-EG" b="1" dirty="0"/>
                        <a:t>القيم وأسلوب الحياة</a:t>
                      </a:r>
                    </a:p>
                    <a:p>
                      <a:pPr algn="r" rtl="1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46746"/>
                  </a:ext>
                </a:extLst>
              </a:tr>
              <a:tr h="3665351">
                <a:tc>
                  <a:txBody>
                    <a:bodyPr/>
                    <a:lstStyle/>
                    <a:p>
                      <a:pPr algn="r" rtl="1"/>
                      <a:r>
                        <a:rPr lang="en-US" sz="2400" b="0"/>
                        <a:t>🪪 </a:t>
                      </a:r>
                      <a:r>
                        <a:rPr lang="ar-EG" sz="2400" b="0"/>
                        <a:t>البيانات الأساسية</a:t>
                      </a:r>
                    </a:p>
                    <a:p>
                      <a:pPr algn="r" rtl="1"/>
                      <a:r>
                        <a:rPr lang="ar-EG" sz="2400" b="0"/>
                        <a:t>الاسم: أميرة</a:t>
                      </a:r>
                    </a:p>
                    <a:p>
                      <a:pPr algn="r" rtl="1"/>
                      <a:r>
                        <a:rPr lang="ar-EG" sz="2400" b="0"/>
                        <a:t>العمر: 18 – 25 سنة</a:t>
                      </a:r>
                    </a:p>
                    <a:p>
                      <a:pPr algn="r" rtl="1"/>
                      <a:r>
                        <a:rPr lang="ar-EG" sz="2400" b="0"/>
                        <a:t>الوظيفة: طالبة جامعية</a:t>
                      </a:r>
                    </a:p>
                    <a:p>
                      <a:pPr algn="r" rtl="1"/>
                      <a:r>
                        <a:rPr lang="ar-EG" sz="2400" b="0"/>
                        <a:t>الحالة الاجتماعية: غير متزوجة</a:t>
                      </a:r>
                    </a:p>
                    <a:p>
                      <a:pPr algn="r" rtl="1"/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EG" sz="2400" b="0"/>
                        <a:t>تبحث عن طرح تناسب ذوقها وشخصيتها</a:t>
                      </a:r>
                    </a:p>
                    <a:p>
                      <a:pPr algn="r" rtl="1"/>
                      <a:r>
                        <a:rPr lang="ar-EG" sz="2400" b="0"/>
                        <a:t>تفضل المنتجات ذات الأسعار المعقولة</a:t>
                      </a:r>
                    </a:p>
                    <a:p>
                      <a:pPr algn="r" rtl="1"/>
                      <a:r>
                        <a:rPr lang="ar-EG" sz="2400" b="0"/>
                        <a:t>تحب الاختلاف والتميز ولا تفضل ما هو منتشر</a:t>
                      </a:r>
                    </a:p>
                    <a:p>
                      <a:pPr algn="r" rtl="1"/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EG" sz="2400" b="0" dirty="0"/>
                        <a:t>تفضل الحجاب البسيط والأنيق</a:t>
                      </a:r>
                    </a:p>
                    <a:p>
                      <a:pPr algn="r" rtl="1"/>
                      <a:r>
                        <a:rPr lang="ar-EG" sz="2400" b="0" dirty="0"/>
                        <a:t>تهتم بـ الأناقة والأنوثة الراقية</a:t>
                      </a:r>
                    </a:p>
                    <a:p>
                      <a:pPr algn="r" rtl="1"/>
                      <a:r>
                        <a:rPr lang="ar-EG" sz="2400" b="0" dirty="0"/>
                        <a:t>تميل إلى الذوق العصري الهادئ</a:t>
                      </a:r>
                    </a:p>
                    <a:p>
                      <a:pPr algn="r" rtl="1"/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EG" sz="2400" b="0" dirty="0"/>
                        <a:t>تجد صعوبة في العثور على موديلات تناسب ذوقها</a:t>
                      </a:r>
                    </a:p>
                    <a:p>
                      <a:pPr algn="r" rtl="1"/>
                      <a:r>
                        <a:rPr lang="ar-EG" sz="2400" b="0" dirty="0"/>
                        <a:t>تخاف من الشراء أونلاين بسبب القلق من جودة الخامات</a:t>
                      </a:r>
                    </a:p>
                    <a:p>
                      <a:pPr algn="r" rtl="1"/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sz="2400" b="0" dirty="0"/>
                        <a:t>Facebook</a:t>
                      </a:r>
                    </a:p>
                    <a:p>
                      <a:pPr algn="r" rtl="1"/>
                      <a:r>
                        <a:rPr lang="en-US" sz="2400" b="0" dirty="0"/>
                        <a:t>Instagram</a:t>
                      </a:r>
                    </a:p>
                    <a:p>
                      <a:pPr algn="r" rtl="1"/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EG" sz="2400" b="0" dirty="0"/>
                        <a:t>تفضل إطلالات سهلة وأنيقة</a:t>
                      </a:r>
                    </a:p>
                    <a:p>
                      <a:pPr algn="r" rtl="1"/>
                      <a:r>
                        <a:rPr lang="ar-EG" sz="2400" b="0" dirty="0"/>
                        <a:t>تهتم بأن تكون أنيقة بدون تكلفة عالية</a:t>
                      </a:r>
                    </a:p>
                    <a:p>
                      <a:pPr algn="r" rtl="1"/>
                      <a:r>
                        <a:rPr lang="ar-EG" sz="2400" b="0" dirty="0"/>
                        <a:t>تبحث عن تصاميم راقية وغير مبتذلة</a:t>
                      </a:r>
                    </a:p>
                    <a:p>
                      <a:pPr algn="r" rtl="1"/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774787"/>
                  </a:ext>
                </a:extLst>
              </a:tr>
            </a:tbl>
          </a:graphicData>
        </a:graphic>
      </p:graphicFrame>
      <p:pic>
        <p:nvPicPr>
          <p:cNvPr id="6" name="Picture 5" descr="A magnifying glass over a group of people&#10;&#10;AI-generated content may be incorrect.">
            <a:extLst>
              <a:ext uri="{FF2B5EF4-FFF2-40B4-BE49-F238E27FC236}">
                <a16:creationId xmlns:a16="http://schemas.microsoft.com/office/drawing/2014/main" id="{7735D9DE-756E-8495-DD2A-783A9A5DA7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478000" y="309283"/>
            <a:ext cx="3276600" cy="21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50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51E95-E684-475C-2D57-D2A41B5C4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B5EA5947-18B0-199F-D4DF-EFC7A27435A8}"/>
              </a:ext>
            </a:extLst>
          </p:cNvPr>
          <p:cNvPicPr/>
          <p:nvPr/>
        </p:nvPicPr>
        <p:blipFill>
          <a:blip r:embed="rId2" cstate="print"/>
          <a:srcRect l="7633" r="13056"/>
          <a:stretch>
            <a:fillRect/>
          </a:stretch>
        </p:blipFill>
        <p:spPr>
          <a:xfrm>
            <a:off x="1" y="10"/>
            <a:ext cx="14504463" cy="10286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7528" y="0"/>
            <a:ext cx="10600467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E967731-299A-0788-61F6-782400431C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03103" y="1115170"/>
            <a:ext cx="5168647" cy="553804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marL="12700" defTabSz="914400"/>
            <a:r>
              <a:rPr lang="en-US" sz="7800" spc="405"/>
              <a:t>SOSTAC Analysis</a:t>
            </a:r>
          </a:p>
        </p:txBody>
      </p:sp>
    </p:spTree>
    <p:extLst>
      <p:ext uri="{BB962C8B-B14F-4D97-AF65-F5344CB8AC3E}">
        <p14:creationId xmlns:p14="http://schemas.microsoft.com/office/powerpoint/2010/main" val="39816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1858</Words>
  <Application>Microsoft Office PowerPoint</Application>
  <PresentationFormat>Custom</PresentationFormat>
  <Paragraphs>296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Aptos Display</vt:lpstr>
      <vt:lpstr>Arial</vt:lpstr>
      <vt:lpstr>Calibri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Intoduction</vt:lpstr>
      <vt:lpstr>Market Research</vt:lpstr>
      <vt:lpstr>🧭 اتجاهات السوق</vt:lpstr>
      <vt:lpstr>⚔️ المنافسين Benchmark</vt:lpstr>
      <vt:lpstr>Buyer Persona</vt:lpstr>
      <vt:lpstr>SOSTAC Analysis</vt:lpstr>
      <vt:lpstr>📊 الوضع الحالي Current Situation</vt:lpstr>
      <vt:lpstr>📈 Market Trend</vt:lpstr>
      <vt:lpstr>🧩 Competitor Analysis | تحليل المنافسين</vt:lpstr>
      <vt:lpstr>🧩 Competitor Analysis | تحليل المنافسين</vt:lpstr>
      <vt:lpstr>PowerPoint Presentation</vt:lpstr>
      <vt:lpstr>💡 ملخص التحليل | Summary Insight</vt:lpstr>
      <vt:lpstr>🧭 SWOT Analysis</vt:lpstr>
      <vt:lpstr>🎯 Objectives | الأهداف</vt:lpstr>
      <vt:lpstr>🧠 Content Strategy | استراتيجية المحتوى </vt:lpstr>
      <vt:lpstr>👩‍🎓 Customer Persona  شخصية العميل</vt:lpstr>
      <vt:lpstr>Tactic</vt:lpstr>
      <vt:lpstr>Action</vt:lpstr>
      <vt:lpstr>🧭 Control – المتابعة والتقييم</vt:lpstr>
      <vt:lpstr>MarketingMix(4Ps)</vt:lpstr>
      <vt:lpstr>💼 Marketing Mix (4Ps)</vt:lpstr>
      <vt:lpstr>💻 Digital Marketing Plan – الخطة التسويقية الرقمية </vt:lpstr>
      <vt:lpstr>KPIs and Results</vt:lpstr>
      <vt:lpstr>KPIs and Results</vt:lpstr>
      <vt:lpstr>KPIs and Results</vt:lpstr>
      <vt:lpstr>KPIs and Results</vt:lpstr>
      <vt:lpstr>KPIs and Results</vt:lpstr>
      <vt:lpstr>Before</vt:lpstr>
      <vt:lpstr>After</vt:lpstr>
      <vt:lpstr>🌟 Conclusion – الخاتمة</vt:lpstr>
      <vt:lpstr>👥 Work Team – فريق العمل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SOSTAC Analysis ثُريا حجاب</dc:title>
  <dc:creator>Omama Helmy</dc:creator>
  <cp:keywords>DAGmM6-eQ1E,BAGiGMgEbYg,0</cp:keywords>
  <cp:lastModifiedBy>Abdelrahman Musaa</cp:lastModifiedBy>
  <cp:revision>2384</cp:revision>
  <dcterms:created xsi:type="dcterms:W3CDTF">2025-10-21T20:22:16Z</dcterms:created>
  <dcterms:modified xsi:type="dcterms:W3CDTF">2025-10-25T11:53:00Z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2025-05-02T00:00:00Z</vt:filetime>
  </property>
  <property fmtid="{D5CDD505-2E9C-101B-9397-08002B2CF9AE}" pid="3" name="Creator">
    <vt:lpwstr>Canva</vt:lpwstr>
  </property>
  <property fmtid="{D5CDD505-2E9C-101B-9397-08002B2CF9AE}" pid="4" name="LastSaved">
    <vt:filetime>2025-10-21T00:00:00Z</vt:filetime>
  </property>
  <property fmtid="{D5CDD505-2E9C-101B-9397-08002B2CF9AE}" pid="5" name="Producer">
    <vt:lpwstr>Canva</vt:lpwstr>
  </property>
</Properties>
</file>